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6" r:id="rId1"/>
  </p:sldMasterIdLst>
  <p:notesMasterIdLst>
    <p:notesMasterId r:id="rId71"/>
  </p:notesMasterIdLst>
  <p:sldIdLst>
    <p:sldId id="256" r:id="rId2"/>
    <p:sldId id="257" r:id="rId3"/>
    <p:sldId id="321" r:id="rId4"/>
    <p:sldId id="320" r:id="rId5"/>
    <p:sldId id="322" r:id="rId6"/>
    <p:sldId id="323" r:id="rId7"/>
    <p:sldId id="324" r:id="rId8"/>
    <p:sldId id="325" r:id="rId9"/>
    <p:sldId id="326" r:id="rId10"/>
    <p:sldId id="327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35" r:id="rId19"/>
    <p:sldId id="336" r:id="rId20"/>
    <p:sldId id="337" r:id="rId21"/>
    <p:sldId id="338" r:id="rId22"/>
    <p:sldId id="339" r:id="rId23"/>
    <p:sldId id="340" r:id="rId24"/>
    <p:sldId id="341" r:id="rId25"/>
    <p:sldId id="342" r:id="rId26"/>
    <p:sldId id="343" r:id="rId27"/>
    <p:sldId id="344" r:id="rId28"/>
    <p:sldId id="345" r:id="rId29"/>
    <p:sldId id="346" r:id="rId30"/>
    <p:sldId id="347" r:id="rId31"/>
    <p:sldId id="348" r:id="rId32"/>
    <p:sldId id="349" r:id="rId33"/>
    <p:sldId id="350" r:id="rId34"/>
    <p:sldId id="351" r:id="rId35"/>
    <p:sldId id="352" r:id="rId36"/>
    <p:sldId id="353" r:id="rId37"/>
    <p:sldId id="354" r:id="rId38"/>
    <p:sldId id="355" r:id="rId39"/>
    <p:sldId id="356" r:id="rId40"/>
    <p:sldId id="357" r:id="rId41"/>
    <p:sldId id="358" r:id="rId42"/>
    <p:sldId id="359" r:id="rId43"/>
    <p:sldId id="360" r:id="rId44"/>
    <p:sldId id="361" r:id="rId45"/>
    <p:sldId id="362" r:id="rId46"/>
    <p:sldId id="363" r:id="rId47"/>
    <p:sldId id="364" r:id="rId48"/>
    <p:sldId id="365" r:id="rId49"/>
    <p:sldId id="366" r:id="rId50"/>
    <p:sldId id="367" r:id="rId51"/>
    <p:sldId id="368" r:id="rId52"/>
    <p:sldId id="369" r:id="rId53"/>
    <p:sldId id="370" r:id="rId54"/>
    <p:sldId id="371" r:id="rId55"/>
    <p:sldId id="372" r:id="rId56"/>
    <p:sldId id="373" r:id="rId57"/>
    <p:sldId id="374" r:id="rId58"/>
    <p:sldId id="375" r:id="rId59"/>
    <p:sldId id="376" r:id="rId60"/>
    <p:sldId id="377" r:id="rId61"/>
    <p:sldId id="378" r:id="rId62"/>
    <p:sldId id="379" r:id="rId63"/>
    <p:sldId id="380" r:id="rId64"/>
    <p:sldId id="381" r:id="rId65"/>
    <p:sldId id="382" r:id="rId66"/>
    <p:sldId id="383" r:id="rId67"/>
    <p:sldId id="384" r:id="rId68"/>
    <p:sldId id="385" r:id="rId69"/>
    <p:sldId id="386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CFF"/>
    <a:srgbClr val="FFFF85"/>
    <a:srgbClr val="CDCDCD"/>
    <a:srgbClr val="414141"/>
    <a:srgbClr val="FFFFFF"/>
    <a:srgbClr val="303841"/>
    <a:srgbClr val="EC5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90" autoAdjust="0"/>
    <p:restoredTop sz="92615" autoAdjust="0"/>
  </p:normalViewPr>
  <p:slideViewPr>
    <p:cSldViewPr>
      <p:cViewPr>
        <p:scale>
          <a:sx n="66" d="100"/>
          <a:sy n="66" d="100"/>
        </p:scale>
        <p:origin x="1488" y="42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DEBEFC-510F-4677-A762-5A212068106E}" type="datetimeFigureOut">
              <a:rPr lang="en-PH" smtClean="0"/>
              <a:pPr/>
              <a:t>08/10/2023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8272A2-BA0B-4C09-B395-3362F4EFE812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35528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8272A2-BA0B-4C09-B395-3362F4EFE812}" type="slidenum">
              <a:rPr lang="en-PH" smtClean="0"/>
              <a:pPr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407179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8272A2-BA0B-4C09-B395-3362F4EFE812}" type="slidenum">
              <a:rPr lang="en-PH" smtClean="0"/>
              <a:pPr/>
              <a:t>40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96777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8272A2-BA0B-4C09-B395-3362F4EFE812}" type="slidenum">
              <a:rPr lang="en-PH" smtClean="0"/>
              <a:pPr/>
              <a:t>41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51750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8272A2-BA0B-4C09-B395-3362F4EFE812}" type="slidenum">
              <a:rPr lang="en-PH" smtClean="0"/>
              <a:pPr/>
              <a:t>42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855542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8272A2-BA0B-4C09-B395-3362F4EFE812}" type="slidenum">
              <a:rPr lang="en-PH" smtClean="0"/>
              <a:pPr/>
              <a:t>57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98445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8272A2-BA0B-4C09-B395-3362F4EFE812}" type="slidenum">
              <a:rPr lang="en-PH" smtClean="0"/>
              <a:pPr/>
              <a:t>63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260433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8272A2-BA0B-4C09-B395-3362F4EFE812}" type="slidenum">
              <a:rPr lang="en-PH" smtClean="0"/>
              <a:pPr/>
              <a:t>64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950743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8272A2-BA0B-4C09-B395-3362F4EFE812}" type="slidenum">
              <a:rPr lang="en-PH" smtClean="0"/>
              <a:pPr/>
              <a:t>65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585949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8272A2-BA0B-4C09-B395-3362F4EFE812}" type="slidenum">
              <a:rPr lang="en-PH" smtClean="0"/>
              <a:pPr/>
              <a:t>66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22633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8272A2-BA0B-4C09-B395-3362F4EFE812}" type="slidenum">
              <a:rPr lang="en-PH" smtClean="0"/>
              <a:pPr/>
              <a:t>67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50291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8272A2-BA0B-4C09-B395-3362F4EFE812}" type="slidenum">
              <a:rPr lang="en-PH" smtClean="0"/>
              <a:pPr/>
              <a:t>68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56291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8272A2-BA0B-4C09-B395-3362F4EFE812}" type="slidenum">
              <a:rPr lang="en-PH" smtClean="0"/>
              <a:pPr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638835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8272A2-BA0B-4C09-B395-3362F4EFE812}" type="slidenum">
              <a:rPr lang="en-PH" smtClean="0"/>
              <a:pPr/>
              <a:t>69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87503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8272A2-BA0B-4C09-B395-3362F4EFE812}" type="slidenum">
              <a:rPr lang="en-PH" smtClean="0"/>
              <a:pPr/>
              <a:t>26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52789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8272A2-BA0B-4C09-B395-3362F4EFE812}" type="slidenum">
              <a:rPr lang="en-PH" smtClean="0"/>
              <a:pPr/>
              <a:t>34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04503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8272A2-BA0B-4C09-B395-3362F4EFE812}" type="slidenum">
              <a:rPr lang="en-PH" smtClean="0"/>
              <a:pPr/>
              <a:t>35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94832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8272A2-BA0B-4C09-B395-3362F4EFE812}" type="slidenum">
              <a:rPr lang="en-PH" smtClean="0"/>
              <a:pPr/>
              <a:t>36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79272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8272A2-BA0B-4C09-B395-3362F4EFE812}" type="slidenum">
              <a:rPr lang="en-PH" smtClean="0"/>
              <a:pPr/>
              <a:t>37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9838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8272A2-BA0B-4C09-B395-3362F4EFE812}" type="slidenum">
              <a:rPr lang="en-PH" smtClean="0"/>
              <a:pPr/>
              <a:t>38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84525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8272A2-BA0B-4C09-B395-3362F4EFE812}" type="slidenum">
              <a:rPr lang="en-PH" smtClean="0"/>
              <a:pPr/>
              <a:t>39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50668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12192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8140701" y="0"/>
            <a:ext cx="40513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72085" y="3337560"/>
            <a:ext cx="8640064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77400" y="1544812"/>
            <a:ext cx="8640064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12192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8140701" y="0"/>
            <a:ext cx="40513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583838"/>
            <a:ext cx="88392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485800"/>
            <a:ext cx="88392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768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89600" y="1600201"/>
            <a:ext cx="48768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5486400"/>
            <a:ext cx="5386917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5486400"/>
            <a:ext cx="5389033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1516912"/>
            <a:ext cx="5386917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516912"/>
            <a:ext cx="5389033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320"/>
            <a:ext cx="9960864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85528"/>
            <a:ext cx="42672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214424"/>
            <a:ext cx="36576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94488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75264" y="6422065"/>
            <a:ext cx="10160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8976" y="1705709"/>
            <a:ext cx="4071824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20837" y="1019907"/>
            <a:ext cx="54864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08979" y="2998765"/>
            <a:ext cx="4071821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422065"/>
            <a:ext cx="2844800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12192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9753600" y="0"/>
            <a:ext cx="24384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995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422065"/>
            <a:ext cx="28448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165600" y="6422065"/>
            <a:ext cx="38608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871200" y="6422065"/>
            <a:ext cx="1016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447800" y="152400"/>
            <a:ext cx="10591800" cy="2971800"/>
          </a:xfrm>
        </p:spPr>
        <p:txBody>
          <a:bodyPr>
            <a:normAutofit/>
          </a:bodyPr>
          <a:lstStyle/>
          <a:p>
            <a:r>
              <a:rPr lang="en-PH" sz="5400" b="1" dirty="0" err="1" smtClean="0">
                <a:latin typeface="Trebuchet MS" panose="020B0603020202020204" pitchFamily="34" charset="0"/>
              </a:rPr>
              <a:t>Filipizen</a:t>
            </a:r>
            <a:r>
              <a:rPr lang="en-PH" sz="5400" b="1" dirty="0" smtClean="0">
                <a:latin typeface="Trebuchet MS" panose="020B0603020202020204" pitchFamily="34" charset="0"/>
              </a:rPr>
              <a:t> Transactions</a:t>
            </a:r>
            <a:endParaRPr lang="en-PH" sz="5400" b="1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86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9956800" cy="1143000"/>
          </a:xfrm>
        </p:spPr>
        <p:txBody>
          <a:bodyPr>
            <a:normAutofit/>
          </a:bodyPr>
          <a:lstStyle/>
          <a:p>
            <a:r>
              <a:rPr lang="en-PH" sz="4300" b="1" dirty="0" smtClean="0">
                <a:latin typeface="Trebuchet MS" panose="020B0603020202020204" pitchFamily="34" charset="0"/>
              </a:rPr>
              <a:t>Online Business Registration</a:t>
            </a:r>
            <a:endParaRPr lang="en-PH" sz="4300" b="1" dirty="0">
              <a:latin typeface="Trebuchet MS" panose="020B0603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 rot="10800000" flipV="1">
            <a:off x="609600" y="1021080"/>
            <a:ext cx="115824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210800" y="266700"/>
            <a:ext cx="1727200" cy="6096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</a:rPr>
              <a:t>Page 5</a:t>
            </a:r>
            <a:endParaRPr lang="en-PH" sz="2800" b="1" dirty="0">
              <a:solidFill>
                <a:srgbClr val="FFC000"/>
              </a:solidFill>
              <a:latin typeface="Trebuchet MS" panose="020B0603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114425"/>
            <a:ext cx="11114841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9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9956800" cy="1143000"/>
          </a:xfrm>
        </p:spPr>
        <p:txBody>
          <a:bodyPr>
            <a:normAutofit/>
          </a:bodyPr>
          <a:lstStyle/>
          <a:p>
            <a:r>
              <a:rPr lang="en-PH" sz="4300" b="1" dirty="0" smtClean="0">
                <a:latin typeface="Trebuchet MS" panose="020B0603020202020204" pitchFamily="34" charset="0"/>
              </a:rPr>
              <a:t>Online Business Registration</a:t>
            </a:r>
            <a:endParaRPr lang="en-PH" sz="4300" b="1" dirty="0">
              <a:latin typeface="Trebuchet MS" panose="020B0603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 rot="10800000" flipV="1">
            <a:off x="609600" y="1021080"/>
            <a:ext cx="115824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210800" y="266700"/>
            <a:ext cx="1727200" cy="6096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</a:rPr>
              <a:t>Page 6</a:t>
            </a:r>
            <a:endParaRPr lang="en-PH" sz="2800" b="1" dirty="0">
              <a:solidFill>
                <a:srgbClr val="FFC000"/>
              </a:solidFill>
              <a:latin typeface="Trebuchet MS" panose="020B0603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66800"/>
            <a:ext cx="11208244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82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9956800" cy="1143000"/>
          </a:xfrm>
        </p:spPr>
        <p:txBody>
          <a:bodyPr>
            <a:normAutofit/>
          </a:bodyPr>
          <a:lstStyle/>
          <a:p>
            <a:r>
              <a:rPr lang="en-PH" sz="4300" b="1" dirty="0" smtClean="0">
                <a:latin typeface="Trebuchet MS" panose="020B0603020202020204" pitchFamily="34" charset="0"/>
              </a:rPr>
              <a:t>Online Business Registration</a:t>
            </a:r>
            <a:endParaRPr lang="en-PH" sz="4300" b="1" dirty="0">
              <a:latin typeface="Trebuchet MS" panose="020B0603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 rot="10800000" flipV="1">
            <a:off x="609600" y="1021080"/>
            <a:ext cx="115824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210800" y="266700"/>
            <a:ext cx="1727200" cy="6096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</a:rPr>
              <a:t>Page 7</a:t>
            </a:r>
            <a:endParaRPr lang="en-PH" sz="2800" b="1" dirty="0">
              <a:solidFill>
                <a:srgbClr val="FFC000"/>
              </a:solidFill>
              <a:latin typeface="Trebuchet MS" panose="020B0603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131" y="1066800"/>
            <a:ext cx="1120824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0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9956800" cy="1143000"/>
          </a:xfrm>
        </p:spPr>
        <p:txBody>
          <a:bodyPr>
            <a:normAutofit/>
          </a:bodyPr>
          <a:lstStyle/>
          <a:p>
            <a:r>
              <a:rPr lang="en-PH" sz="4300" b="1" dirty="0" smtClean="0">
                <a:latin typeface="Trebuchet MS" panose="020B0603020202020204" pitchFamily="34" charset="0"/>
              </a:rPr>
              <a:t>Online Business Registration</a:t>
            </a:r>
            <a:endParaRPr lang="en-PH" sz="4300" b="1" dirty="0">
              <a:latin typeface="Trebuchet MS" panose="020B0603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 rot="10800000" flipV="1">
            <a:off x="609600" y="1021080"/>
            <a:ext cx="115824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210800" y="266700"/>
            <a:ext cx="1727200" cy="6096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</a:rPr>
              <a:t>Page 8</a:t>
            </a:r>
            <a:endParaRPr lang="en-PH" sz="2800" b="1" dirty="0">
              <a:solidFill>
                <a:srgbClr val="FFC000"/>
              </a:solidFill>
              <a:latin typeface="Trebuchet MS" panose="020B0603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14425"/>
            <a:ext cx="11201400" cy="571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9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9956800" cy="1143000"/>
          </a:xfrm>
        </p:spPr>
        <p:txBody>
          <a:bodyPr>
            <a:normAutofit/>
          </a:bodyPr>
          <a:lstStyle/>
          <a:p>
            <a:r>
              <a:rPr lang="en-PH" sz="4300" b="1" dirty="0" smtClean="0">
                <a:latin typeface="Trebuchet MS" panose="020B0603020202020204" pitchFamily="34" charset="0"/>
              </a:rPr>
              <a:t>Online Business Registration</a:t>
            </a:r>
            <a:endParaRPr lang="en-PH" sz="4300" b="1" dirty="0">
              <a:latin typeface="Trebuchet MS" panose="020B0603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 rot="10800000" flipV="1">
            <a:off x="609600" y="1021080"/>
            <a:ext cx="115824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210800" y="266700"/>
            <a:ext cx="1727200" cy="6096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</a:rPr>
              <a:t>Page 9</a:t>
            </a:r>
            <a:endParaRPr lang="en-PH" sz="2800" b="1" dirty="0">
              <a:solidFill>
                <a:srgbClr val="FFC000"/>
              </a:solidFill>
              <a:latin typeface="Trebuchet MS" panose="020B0603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1815" b="54130"/>
          <a:stretch/>
        </p:blipFill>
        <p:spPr>
          <a:xfrm>
            <a:off x="609601" y="1143000"/>
            <a:ext cx="9067800" cy="568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1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9956800" cy="1143000"/>
          </a:xfrm>
        </p:spPr>
        <p:txBody>
          <a:bodyPr>
            <a:normAutofit/>
          </a:bodyPr>
          <a:lstStyle/>
          <a:p>
            <a:r>
              <a:rPr lang="en-PH" sz="4300" b="1" dirty="0" smtClean="0">
                <a:latin typeface="Trebuchet MS" panose="020B0603020202020204" pitchFamily="34" charset="0"/>
              </a:rPr>
              <a:t>Online Business Registration</a:t>
            </a:r>
            <a:endParaRPr lang="en-PH" sz="4300" b="1" dirty="0">
              <a:latin typeface="Trebuchet MS" panose="020B0603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 rot="10800000" flipV="1">
            <a:off x="609600" y="1021080"/>
            <a:ext cx="115824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210800" y="266700"/>
            <a:ext cx="1727200" cy="6096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</a:rPr>
              <a:t>Page 10</a:t>
            </a:r>
            <a:endParaRPr lang="en-PH" sz="2800" b="1" dirty="0">
              <a:solidFill>
                <a:srgbClr val="FFC000"/>
              </a:solidFill>
              <a:latin typeface="Trebuchet MS" panose="020B0603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66800"/>
            <a:ext cx="1151461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1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9956800" cy="1143000"/>
          </a:xfrm>
        </p:spPr>
        <p:txBody>
          <a:bodyPr>
            <a:normAutofit/>
          </a:bodyPr>
          <a:lstStyle/>
          <a:p>
            <a:r>
              <a:rPr lang="en-PH" sz="4300" b="1" dirty="0" smtClean="0">
                <a:latin typeface="Trebuchet MS" panose="020B0603020202020204" pitchFamily="34" charset="0"/>
              </a:rPr>
              <a:t>Online Business Registration</a:t>
            </a:r>
            <a:endParaRPr lang="en-PH" sz="4300" b="1" dirty="0">
              <a:latin typeface="Trebuchet MS" panose="020B0603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 rot="10800000" flipV="1">
            <a:off x="609600" y="1021080"/>
            <a:ext cx="115824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210800" y="266700"/>
            <a:ext cx="1727200" cy="6096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</a:rPr>
              <a:t>Page 11</a:t>
            </a:r>
            <a:endParaRPr lang="en-PH" sz="2800" b="1" dirty="0">
              <a:solidFill>
                <a:srgbClr val="FFC000"/>
              </a:solidFill>
              <a:latin typeface="Trebuchet MS" panose="020B0603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14" y="1066800"/>
            <a:ext cx="9329286" cy="576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0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9956800" cy="1143000"/>
          </a:xfrm>
        </p:spPr>
        <p:txBody>
          <a:bodyPr>
            <a:normAutofit/>
          </a:bodyPr>
          <a:lstStyle/>
          <a:p>
            <a:r>
              <a:rPr lang="en-PH" sz="4300" b="1" dirty="0" smtClean="0">
                <a:latin typeface="Trebuchet MS" panose="020B0603020202020204" pitchFamily="34" charset="0"/>
              </a:rPr>
              <a:t>Online Business Registration</a:t>
            </a:r>
            <a:endParaRPr lang="en-PH" sz="4300" b="1" dirty="0">
              <a:latin typeface="Trebuchet MS" panose="020B0603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 rot="10800000" flipV="1">
            <a:off x="609600" y="1021080"/>
            <a:ext cx="115824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210800" y="266700"/>
            <a:ext cx="1727200" cy="6096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</a:rPr>
              <a:t>Page 12</a:t>
            </a:r>
            <a:endParaRPr lang="en-PH" sz="2800" b="1" dirty="0">
              <a:solidFill>
                <a:srgbClr val="FFC000"/>
              </a:solidFill>
              <a:latin typeface="Trebuchet MS" panose="020B0603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8833"/>
            <a:ext cx="11490375" cy="570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35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9956800" cy="1143000"/>
          </a:xfrm>
        </p:spPr>
        <p:txBody>
          <a:bodyPr>
            <a:normAutofit/>
          </a:bodyPr>
          <a:lstStyle/>
          <a:p>
            <a:r>
              <a:rPr lang="en-PH" sz="4300" b="1" dirty="0" smtClean="0">
                <a:latin typeface="Trebuchet MS" panose="020B0603020202020204" pitchFamily="34" charset="0"/>
              </a:rPr>
              <a:t>Online Business Registration</a:t>
            </a:r>
            <a:endParaRPr lang="en-PH" sz="4300" b="1" dirty="0">
              <a:latin typeface="Trebuchet MS" panose="020B0603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 rot="10800000" flipV="1">
            <a:off x="609600" y="1021080"/>
            <a:ext cx="115824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210800" y="266700"/>
            <a:ext cx="1727200" cy="6096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</a:rPr>
              <a:t>Page 13</a:t>
            </a:r>
            <a:endParaRPr lang="en-PH" sz="2800" b="1" dirty="0">
              <a:solidFill>
                <a:srgbClr val="FFC000"/>
              </a:solidFill>
              <a:latin typeface="Trebuchet MS" panose="020B0603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143000"/>
            <a:ext cx="11290300" cy="560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2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9956800" cy="1143000"/>
          </a:xfrm>
        </p:spPr>
        <p:txBody>
          <a:bodyPr>
            <a:normAutofit/>
          </a:bodyPr>
          <a:lstStyle/>
          <a:p>
            <a:r>
              <a:rPr lang="en-PH" sz="4300" b="1" dirty="0" smtClean="0">
                <a:latin typeface="Trebuchet MS" panose="020B0603020202020204" pitchFamily="34" charset="0"/>
              </a:rPr>
              <a:t>Online Business Registration</a:t>
            </a:r>
            <a:endParaRPr lang="en-PH" sz="4300" b="1" dirty="0">
              <a:latin typeface="Trebuchet MS" panose="020B0603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 rot="10800000" flipV="1">
            <a:off x="609600" y="1021080"/>
            <a:ext cx="115824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210800" y="266700"/>
            <a:ext cx="1727200" cy="6096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</a:rPr>
              <a:t>Page 14</a:t>
            </a:r>
            <a:endParaRPr lang="en-PH" sz="2800" b="1" dirty="0">
              <a:solidFill>
                <a:srgbClr val="FFC000"/>
              </a:solidFill>
              <a:latin typeface="Trebuchet MS" panose="020B0603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54101"/>
            <a:ext cx="11386677" cy="565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2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9956800" cy="1143000"/>
          </a:xfrm>
        </p:spPr>
        <p:txBody>
          <a:bodyPr>
            <a:normAutofit/>
          </a:bodyPr>
          <a:lstStyle/>
          <a:p>
            <a:r>
              <a:rPr lang="en-PH" sz="4300" b="1" dirty="0" err="1" smtClean="0">
                <a:latin typeface="Trebuchet MS" panose="020B0603020202020204" pitchFamily="34" charset="0"/>
              </a:rPr>
              <a:t>Filipizen</a:t>
            </a:r>
            <a:r>
              <a:rPr lang="en-PH" sz="4300" b="1" dirty="0" smtClean="0">
                <a:latin typeface="Trebuchet MS" panose="020B0603020202020204" pitchFamily="34" charset="0"/>
              </a:rPr>
              <a:t> Transactions</a:t>
            </a:r>
            <a:endParaRPr lang="en-PH" sz="4300" b="1" dirty="0">
              <a:latin typeface="Trebuchet MS" panose="020B06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71601"/>
            <a:ext cx="11430000" cy="5333999"/>
          </a:xfrm>
        </p:spPr>
        <p:txBody>
          <a:bodyPr>
            <a:normAutofit/>
          </a:bodyPr>
          <a:lstStyle/>
          <a:p>
            <a:r>
              <a:rPr lang="en-PH" sz="32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PH" sz="3200" b="1" dirty="0" smtClean="0">
                <a:latin typeface="Trebuchet MS" panose="020B0603020202020204" pitchFamily="34" charset="0"/>
                <a:ea typeface="Segoe UI Emoji" panose="020B0502040204020203" pitchFamily="34" charset="0"/>
              </a:rPr>
              <a:t>Online Busines</a:t>
            </a:r>
            <a:r>
              <a:rPr lang="en-PH" sz="3200" b="1" dirty="0" smtClean="0">
                <a:latin typeface="Trebuchet MS" panose="020B0603020202020204" pitchFamily="34" charset="0"/>
                <a:ea typeface="Segoe UI Emoji" panose="020B0502040204020203" pitchFamily="34" charset="0"/>
              </a:rPr>
              <a:t>s Registration</a:t>
            </a:r>
            <a:endParaRPr lang="en-PH" sz="3200" b="1" dirty="0" smtClean="0">
              <a:latin typeface="Trebuchet MS" panose="020B0603020202020204" pitchFamily="34" charset="0"/>
              <a:ea typeface="Segoe UI Emoji" panose="020B0502040204020203" pitchFamily="34" charset="0"/>
            </a:endParaRPr>
          </a:p>
          <a:p>
            <a:pPr lvl="1"/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Used to register a new business entity</a:t>
            </a:r>
          </a:p>
          <a:p>
            <a:pPr lvl="1"/>
            <a:endParaRPr lang="en-PH" sz="1400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r>
              <a:rPr lang="en-PH" sz="32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PH" sz="3200" b="1" dirty="0" smtClean="0">
                <a:latin typeface="Trebuchet MS" panose="020B0603020202020204" pitchFamily="34" charset="0"/>
                <a:ea typeface="Segoe UI Emoji" panose="020B0502040204020203" pitchFamily="34" charset="0"/>
              </a:rPr>
              <a:t>Online Business Renewal</a:t>
            </a:r>
            <a:endParaRPr lang="en-PH" sz="3200" b="1" dirty="0" smtClean="0">
              <a:latin typeface="Trebuchet MS" panose="020B0603020202020204" pitchFamily="34" charset="0"/>
              <a:ea typeface="Segoe UI Emoji" panose="020B0502040204020203" pitchFamily="34" charset="0"/>
            </a:endParaRPr>
          </a:p>
          <a:p>
            <a:pPr lvl="1"/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Used to renew an existing business 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entity</a:t>
            </a:r>
          </a:p>
          <a:p>
            <a:pPr lvl="1"/>
            <a:endParaRPr lang="en-PH" sz="1400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r>
              <a:rPr lang="en-PH" sz="32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PH" sz="3200" b="1" dirty="0">
                <a:latin typeface="Trebuchet MS" panose="020B0603020202020204" pitchFamily="34" charset="0"/>
                <a:ea typeface="Segoe UI Emoji" panose="020B0502040204020203" pitchFamily="34" charset="0"/>
              </a:rPr>
              <a:t>Online Business </a:t>
            </a:r>
            <a:r>
              <a:rPr lang="en-PH" sz="3200" b="1" dirty="0" smtClean="0">
                <a:latin typeface="Trebuchet MS" panose="020B0603020202020204" pitchFamily="34" charset="0"/>
                <a:ea typeface="Segoe UI Emoji" panose="020B0502040204020203" pitchFamily="34" charset="0"/>
              </a:rPr>
              <a:t>Billing</a:t>
            </a:r>
            <a:endParaRPr lang="en-PH" sz="3200" b="1" dirty="0">
              <a:latin typeface="Trebuchet MS" panose="020B0603020202020204" pitchFamily="34" charset="0"/>
              <a:ea typeface="Segoe UI Emoji" panose="020B0502040204020203" pitchFamily="34" charset="0"/>
            </a:endParaRPr>
          </a:p>
          <a:p>
            <a:pPr lvl="1"/>
            <a:r>
              <a:rPr lang="en-PH" sz="2800" dirty="0">
                <a:latin typeface="Segoe UI Emoji" panose="020B0502040204020203" pitchFamily="34" charset="0"/>
                <a:ea typeface="Segoe UI Emoji" panose="020B0502040204020203" pitchFamily="34" charset="0"/>
              </a:rPr>
              <a:t>Used to 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generate a billing statement</a:t>
            </a:r>
            <a:endParaRPr lang="en-PH" sz="2800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lvl="1"/>
            <a:endParaRPr lang="en-PH" sz="1400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r>
              <a:rPr lang="en-PH" sz="32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PH" sz="3200" b="1" dirty="0">
                <a:latin typeface="Trebuchet MS" panose="020B0603020202020204" pitchFamily="34" charset="0"/>
                <a:ea typeface="Segoe UI Emoji" panose="020B0502040204020203" pitchFamily="34" charset="0"/>
              </a:rPr>
              <a:t>Online </a:t>
            </a:r>
            <a:r>
              <a:rPr lang="en-PH" sz="3200" b="1" dirty="0" smtClean="0">
                <a:latin typeface="Trebuchet MS" panose="020B0603020202020204" pitchFamily="34" charset="0"/>
                <a:ea typeface="Segoe UI Emoji" panose="020B0502040204020203" pitchFamily="34" charset="0"/>
              </a:rPr>
              <a:t>Payment</a:t>
            </a:r>
            <a:endParaRPr lang="en-PH" sz="3200" b="1" dirty="0">
              <a:latin typeface="Trebuchet MS" panose="020B0603020202020204" pitchFamily="34" charset="0"/>
              <a:ea typeface="Segoe UI Emoji" panose="020B0502040204020203" pitchFamily="34" charset="0"/>
            </a:endParaRPr>
          </a:p>
          <a:p>
            <a:pPr lvl="1"/>
            <a:r>
              <a:rPr lang="en-PH" sz="2800" dirty="0">
                <a:latin typeface="Segoe UI Emoji" panose="020B0502040204020203" pitchFamily="34" charset="0"/>
                <a:ea typeface="Segoe UI Emoji" panose="020B0502040204020203" pitchFamily="34" charset="0"/>
              </a:rPr>
              <a:t>Used to 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pay online through Payment Gateway Providers</a:t>
            </a:r>
            <a:endParaRPr lang="en-PH" sz="2800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lvl="1"/>
            <a:endParaRPr lang="en-PH" sz="1600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lvl="1"/>
            <a:endParaRPr lang="en-PH" sz="1600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lvl="1"/>
            <a:endParaRPr lang="en-PH" sz="28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 rot="10800000" flipV="1">
            <a:off x="609600" y="1021080"/>
            <a:ext cx="115824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9956800" cy="1143000"/>
          </a:xfrm>
        </p:spPr>
        <p:txBody>
          <a:bodyPr>
            <a:normAutofit/>
          </a:bodyPr>
          <a:lstStyle/>
          <a:p>
            <a:r>
              <a:rPr lang="en-PH" sz="4300" b="1" dirty="0" smtClean="0">
                <a:latin typeface="Trebuchet MS" panose="020B0603020202020204" pitchFamily="34" charset="0"/>
              </a:rPr>
              <a:t>Online Business Registration</a:t>
            </a:r>
            <a:endParaRPr lang="en-PH" sz="4300" b="1" dirty="0">
              <a:latin typeface="Trebuchet MS" panose="020B0603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 rot="10800000" flipV="1">
            <a:off x="609600" y="1021080"/>
            <a:ext cx="115824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210800" y="266700"/>
            <a:ext cx="1727200" cy="6096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</a:rPr>
              <a:t>Page 15</a:t>
            </a:r>
            <a:endParaRPr lang="en-PH" sz="2800" b="1" dirty="0">
              <a:solidFill>
                <a:srgbClr val="FFC000"/>
              </a:solidFill>
              <a:latin typeface="Trebuchet MS" panose="020B0603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43000"/>
            <a:ext cx="11361091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76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9956800" cy="1143000"/>
          </a:xfrm>
        </p:spPr>
        <p:txBody>
          <a:bodyPr>
            <a:normAutofit/>
          </a:bodyPr>
          <a:lstStyle/>
          <a:p>
            <a:r>
              <a:rPr lang="en-PH" sz="4300" b="1" dirty="0" smtClean="0">
                <a:latin typeface="Trebuchet MS" panose="020B0603020202020204" pitchFamily="34" charset="0"/>
              </a:rPr>
              <a:t>Online Business Registration</a:t>
            </a:r>
            <a:endParaRPr lang="en-PH" sz="4300" b="1" dirty="0">
              <a:latin typeface="Trebuchet MS" panose="020B0603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 rot="10800000" flipV="1">
            <a:off x="609600" y="1021080"/>
            <a:ext cx="115824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210800" y="266700"/>
            <a:ext cx="1727200" cy="6096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</a:rPr>
              <a:t>Page 16</a:t>
            </a:r>
            <a:endParaRPr lang="en-PH" sz="2800" b="1" dirty="0">
              <a:solidFill>
                <a:srgbClr val="FFC000"/>
              </a:solidFill>
              <a:latin typeface="Trebuchet MS" panose="020B0603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66800"/>
            <a:ext cx="8458200" cy="577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9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9956800" cy="1143000"/>
          </a:xfrm>
        </p:spPr>
        <p:txBody>
          <a:bodyPr>
            <a:normAutofit/>
          </a:bodyPr>
          <a:lstStyle/>
          <a:p>
            <a:r>
              <a:rPr lang="en-PH" sz="4300" b="1" dirty="0" smtClean="0">
                <a:latin typeface="Trebuchet MS" panose="020B0603020202020204" pitchFamily="34" charset="0"/>
              </a:rPr>
              <a:t>Online Business Registration</a:t>
            </a:r>
            <a:endParaRPr lang="en-PH" sz="4300" b="1" dirty="0">
              <a:latin typeface="Trebuchet MS" panose="020B0603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 rot="10800000" flipV="1">
            <a:off x="609600" y="1021080"/>
            <a:ext cx="115824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210800" y="266700"/>
            <a:ext cx="1727200" cy="6096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</a:rPr>
              <a:t>Page 17</a:t>
            </a:r>
            <a:endParaRPr lang="en-PH" sz="2800" b="1" dirty="0">
              <a:solidFill>
                <a:srgbClr val="FFC000"/>
              </a:solidFill>
              <a:latin typeface="Trebuchet MS" panose="020B0603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66801"/>
            <a:ext cx="11514616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5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9956800" cy="1143000"/>
          </a:xfrm>
        </p:spPr>
        <p:txBody>
          <a:bodyPr>
            <a:normAutofit/>
          </a:bodyPr>
          <a:lstStyle/>
          <a:p>
            <a:r>
              <a:rPr lang="en-PH" sz="4300" b="1" dirty="0" smtClean="0">
                <a:latin typeface="Trebuchet MS" panose="020B0603020202020204" pitchFamily="34" charset="0"/>
              </a:rPr>
              <a:t>Online Business Registration</a:t>
            </a:r>
            <a:endParaRPr lang="en-PH" sz="4300" b="1" dirty="0">
              <a:latin typeface="Trebuchet MS" panose="020B0603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 rot="10800000" flipV="1">
            <a:off x="609600" y="1021080"/>
            <a:ext cx="115824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210800" y="266700"/>
            <a:ext cx="1727200" cy="6096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</a:rPr>
              <a:t>Page 18</a:t>
            </a:r>
            <a:endParaRPr lang="en-PH" sz="2800" b="1" dirty="0">
              <a:solidFill>
                <a:srgbClr val="FFC000"/>
              </a:solidFill>
              <a:latin typeface="Trebuchet MS" panose="020B0603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1066801"/>
            <a:ext cx="9372600" cy="577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6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9956800" cy="1143000"/>
          </a:xfrm>
        </p:spPr>
        <p:txBody>
          <a:bodyPr>
            <a:normAutofit/>
          </a:bodyPr>
          <a:lstStyle/>
          <a:p>
            <a:r>
              <a:rPr lang="en-PH" sz="4300" b="1" dirty="0" smtClean="0">
                <a:latin typeface="Trebuchet MS" panose="020B0603020202020204" pitchFamily="34" charset="0"/>
              </a:rPr>
              <a:t>Online Business Registration</a:t>
            </a:r>
            <a:endParaRPr lang="en-PH" sz="4300" b="1" dirty="0">
              <a:latin typeface="Trebuchet MS" panose="020B0603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 rot="10800000" flipV="1">
            <a:off x="609600" y="1021080"/>
            <a:ext cx="115824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210800" y="266700"/>
            <a:ext cx="1727200" cy="6096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</a:rPr>
              <a:t>Page 19</a:t>
            </a:r>
            <a:endParaRPr lang="en-PH" sz="2800" b="1" dirty="0">
              <a:solidFill>
                <a:srgbClr val="FFC000"/>
              </a:solidFill>
              <a:latin typeface="Trebuchet MS" panose="020B0603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1114037"/>
            <a:ext cx="9567863" cy="574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2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9956800" cy="1143000"/>
          </a:xfrm>
        </p:spPr>
        <p:txBody>
          <a:bodyPr>
            <a:normAutofit/>
          </a:bodyPr>
          <a:lstStyle/>
          <a:p>
            <a:r>
              <a:rPr lang="en-PH" sz="4300" b="1" dirty="0" smtClean="0">
                <a:latin typeface="Trebuchet MS" panose="020B0603020202020204" pitchFamily="34" charset="0"/>
              </a:rPr>
              <a:t>Online Business Registration</a:t>
            </a:r>
            <a:endParaRPr lang="en-PH" sz="4300" b="1" dirty="0">
              <a:latin typeface="Trebuchet MS" panose="020B0603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 rot="10800000" flipV="1">
            <a:off x="609600" y="1021080"/>
            <a:ext cx="115824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210800" y="266700"/>
            <a:ext cx="1727200" cy="6096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</a:rPr>
              <a:t>Page 20</a:t>
            </a:r>
            <a:endParaRPr lang="en-PH" sz="2800" b="1" dirty="0">
              <a:solidFill>
                <a:srgbClr val="FFC000"/>
              </a:solidFill>
              <a:latin typeface="Trebuchet MS" panose="020B0603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81" y="1066800"/>
            <a:ext cx="1151461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447800" y="152400"/>
            <a:ext cx="10591800" cy="5105400"/>
          </a:xfrm>
        </p:spPr>
        <p:txBody>
          <a:bodyPr>
            <a:normAutofit/>
          </a:bodyPr>
          <a:lstStyle/>
          <a:p>
            <a:r>
              <a:rPr lang="en-PH" sz="5400" b="1" dirty="0" smtClean="0">
                <a:latin typeface="Trebuchet MS" panose="020B0603020202020204" pitchFamily="34" charset="0"/>
              </a:rPr>
              <a:t>Process Online </a:t>
            </a:r>
            <a:br>
              <a:rPr lang="en-PH" sz="5400" b="1" dirty="0" smtClean="0">
                <a:latin typeface="Trebuchet MS" panose="020B0603020202020204" pitchFamily="34" charset="0"/>
              </a:rPr>
            </a:br>
            <a:r>
              <a:rPr lang="en-PH" sz="5400" b="1" dirty="0" smtClean="0">
                <a:latin typeface="Trebuchet MS" panose="020B0603020202020204" pitchFamily="34" charset="0"/>
              </a:rPr>
              <a:t>Business Registration</a:t>
            </a:r>
            <a:br>
              <a:rPr lang="en-PH" sz="5400" b="1" dirty="0" smtClean="0">
                <a:latin typeface="Trebuchet MS" panose="020B0603020202020204" pitchFamily="34" charset="0"/>
              </a:rPr>
            </a:br>
            <a:r>
              <a:rPr lang="en-PH" sz="5400" b="1" dirty="0" smtClean="0">
                <a:latin typeface="Trebuchet MS" panose="020B0603020202020204" pitchFamily="34" charset="0"/>
              </a:rPr>
              <a:t/>
            </a:r>
            <a:br>
              <a:rPr lang="en-PH" sz="5400" b="1" dirty="0" smtClean="0">
                <a:latin typeface="Trebuchet MS" panose="020B0603020202020204" pitchFamily="34" charset="0"/>
              </a:rPr>
            </a:br>
            <a:r>
              <a:rPr lang="en-PH" sz="5400" b="1" dirty="0" smtClean="0">
                <a:solidFill>
                  <a:srgbClr val="FFC000"/>
                </a:solidFill>
                <a:latin typeface="Trebuchet MS" panose="020B0603020202020204" pitchFamily="34" charset="0"/>
              </a:rPr>
              <a:t>LGU Level</a:t>
            </a:r>
            <a:endParaRPr lang="en-PH" sz="5400" b="1" dirty="0">
              <a:solidFill>
                <a:srgbClr val="FFC000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56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9956800" cy="716279"/>
          </a:xfrm>
        </p:spPr>
        <p:txBody>
          <a:bodyPr>
            <a:normAutofit/>
          </a:bodyPr>
          <a:lstStyle/>
          <a:p>
            <a:r>
              <a:rPr lang="en-PH" sz="3600" b="1" dirty="0" smtClean="0">
                <a:latin typeface="Trebuchet MS" panose="020B0603020202020204" pitchFamily="34" charset="0"/>
              </a:rPr>
              <a:t>Process</a:t>
            </a:r>
            <a:endParaRPr lang="en-PH" sz="3600" b="1" dirty="0">
              <a:latin typeface="Trebuchet MS" panose="020B06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1"/>
            <a:ext cx="11125200" cy="5638800"/>
          </a:xfrm>
        </p:spPr>
        <p:txBody>
          <a:bodyPr>
            <a:noAutofit/>
          </a:bodyPr>
          <a:lstStyle/>
          <a:p>
            <a:pPr marL="550926" indent="-514350">
              <a:buFont typeface="+mj-lt"/>
              <a:buAutoNum type="arabicPeriod"/>
            </a:pPr>
            <a:r>
              <a:rPr lang="en-PH" sz="24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The user will go to the menu  </a:t>
            </a:r>
            <a:r>
              <a:rPr lang="en-PH" sz="24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Home-&gt; Business-&gt; Online-&gt; View Online Applications</a:t>
            </a:r>
            <a:endParaRPr lang="en-PH" sz="14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r>
              <a:rPr lang="en-PH" sz="24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Select the  </a:t>
            </a:r>
            <a:r>
              <a:rPr lang="en-PH" sz="24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Open</a:t>
            </a:r>
            <a:r>
              <a:rPr lang="en-PH" sz="24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 menu item and open a particular record</a:t>
            </a:r>
            <a:endParaRPr lang="en-PH" sz="14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r>
              <a:rPr lang="en-PH" sz="24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Click the  </a:t>
            </a:r>
            <a:r>
              <a:rPr lang="en-PH" sz="24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Map Taxpayer Profile</a:t>
            </a:r>
            <a:r>
              <a:rPr lang="en-PH" sz="24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 action to create or select an existing profile</a:t>
            </a:r>
            <a:endParaRPr lang="en-PH" sz="14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r>
              <a:rPr lang="en-PH" sz="24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Review the information and attachments</a:t>
            </a:r>
            <a:endParaRPr lang="en-PH" sz="14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r>
              <a:rPr lang="en-PH" sz="24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Once completed, click the  </a:t>
            </a:r>
            <a:r>
              <a:rPr lang="en-PH" sz="24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Approve for Processing</a:t>
            </a:r>
            <a:r>
              <a:rPr lang="en-PH" sz="24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 button and this will create an official business application record with BIN, and will go through the internal workflow process in processing a business application</a:t>
            </a:r>
          </a:p>
          <a:p>
            <a:pPr marL="550926" indent="-514350">
              <a:buFont typeface="+mj-lt"/>
              <a:buAutoNum type="arabicPeriod"/>
            </a:pPr>
            <a:r>
              <a:rPr lang="en-PH" sz="24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An email will be sent to the applicant notifying the current status of the application</a:t>
            </a:r>
          </a:p>
          <a:p>
            <a:pPr marL="550926" indent="-514350">
              <a:buFont typeface="+mj-lt"/>
              <a:buAutoNum type="arabicPeriod"/>
            </a:pPr>
            <a:r>
              <a:rPr lang="en-PH" sz="24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An email will be sent again as soon as the application is approved for payment</a:t>
            </a:r>
          </a:p>
          <a:p>
            <a:pPr marL="550926" indent="-514350">
              <a:buFont typeface="+mj-lt"/>
              <a:buAutoNum type="arabicPeriod"/>
            </a:pPr>
            <a:r>
              <a:rPr lang="en-PH" sz="24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After payment made, releasing and issuance permit is performed </a:t>
            </a:r>
          </a:p>
        </p:txBody>
      </p:sp>
      <p:sp>
        <p:nvSpPr>
          <p:cNvPr id="4" name="Rectangle 3"/>
          <p:cNvSpPr/>
          <p:nvPr/>
        </p:nvSpPr>
        <p:spPr>
          <a:xfrm rot="10800000" flipV="1">
            <a:off x="609600" y="685801"/>
            <a:ext cx="115824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6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9956800" cy="1143000"/>
          </a:xfrm>
        </p:spPr>
        <p:txBody>
          <a:bodyPr>
            <a:normAutofit fontScale="90000"/>
          </a:bodyPr>
          <a:lstStyle/>
          <a:p>
            <a:r>
              <a:rPr lang="en-PH" sz="4300" b="1" dirty="0" smtClean="0">
                <a:latin typeface="Trebuchet MS" panose="020B0603020202020204" pitchFamily="34" charset="0"/>
              </a:rPr>
              <a:t>Processing </a:t>
            </a:r>
            <a:r>
              <a:rPr lang="en-PH" sz="4300" b="1" dirty="0" smtClean="0">
                <a:latin typeface="Trebuchet MS" panose="020B0603020202020204" pitchFamily="34" charset="0"/>
              </a:rPr>
              <a:t>Online Business Registration</a:t>
            </a:r>
            <a:endParaRPr lang="en-PH" sz="4300" b="1" dirty="0">
              <a:latin typeface="Trebuchet MS" panose="020B0603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 rot="10800000" flipV="1">
            <a:off x="609600" y="1021080"/>
            <a:ext cx="115824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210800" y="266700"/>
            <a:ext cx="1727200" cy="6096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</a:rPr>
              <a:t>Page 1</a:t>
            </a:r>
            <a:endParaRPr lang="en-PH" sz="2800" b="1" dirty="0">
              <a:solidFill>
                <a:srgbClr val="FFC000"/>
              </a:solidFill>
              <a:latin typeface="Trebuchet MS" panose="020B0603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1817"/>
          <a:stretch/>
        </p:blipFill>
        <p:spPr>
          <a:xfrm>
            <a:off x="609600" y="1287779"/>
            <a:ext cx="11478032" cy="550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4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9956800" cy="1143000"/>
          </a:xfrm>
        </p:spPr>
        <p:txBody>
          <a:bodyPr>
            <a:normAutofit fontScale="90000"/>
          </a:bodyPr>
          <a:lstStyle/>
          <a:p>
            <a:r>
              <a:rPr lang="en-PH" sz="4300" b="1" dirty="0" smtClean="0">
                <a:latin typeface="Trebuchet MS" panose="020B0603020202020204" pitchFamily="34" charset="0"/>
              </a:rPr>
              <a:t>Processing </a:t>
            </a:r>
            <a:r>
              <a:rPr lang="en-PH" sz="4300" b="1" dirty="0" smtClean="0">
                <a:latin typeface="Trebuchet MS" panose="020B0603020202020204" pitchFamily="34" charset="0"/>
              </a:rPr>
              <a:t>Online Business Registration</a:t>
            </a:r>
            <a:endParaRPr lang="en-PH" sz="4300" b="1" dirty="0">
              <a:latin typeface="Trebuchet MS" panose="020B0603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 rot="10800000" flipV="1">
            <a:off x="609600" y="1021080"/>
            <a:ext cx="115824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210800" y="266700"/>
            <a:ext cx="1727200" cy="6096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</a:rPr>
              <a:t>Page 2</a:t>
            </a:r>
            <a:endParaRPr lang="en-PH" sz="2800" b="1" dirty="0">
              <a:solidFill>
                <a:srgbClr val="FFC000"/>
              </a:solidFill>
              <a:latin typeface="Trebuchet MS" panose="020B0603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1687"/>
          <a:stretch/>
        </p:blipFill>
        <p:spPr>
          <a:xfrm>
            <a:off x="609601" y="1066800"/>
            <a:ext cx="11201400" cy="573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56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676400"/>
            <a:ext cx="11963400" cy="5029200"/>
          </a:xfrm>
        </p:spPr>
        <p:txBody>
          <a:bodyPr>
            <a:normAutofit/>
          </a:bodyPr>
          <a:lstStyle/>
          <a:p>
            <a:pPr marL="36576" indent="0">
              <a:buNone/>
            </a:pPr>
            <a:r>
              <a:rPr lang="en-US" sz="32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endParaRPr lang="en-US" sz="32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 rot="10800000" flipV="1">
            <a:off x="609600" y="1021080"/>
            <a:ext cx="115824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609600" y="46038"/>
            <a:ext cx="10896600" cy="944562"/>
          </a:xfrm>
        </p:spPr>
        <p:txBody>
          <a:bodyPr>
            <a:normAutofit/>
          </a:bodyPr>
          <a:lstStyle/>
          <a:p>
            <a:r>
              <a:rPr lang="en-PH" sz="4300" b="1" dirty="0" smtClean="0">
                <a:latin typeface="Trebuchet MS" panose="020B0603020202020204" pitchFamily="34" charset="0"/>
              </a:rPr>
              <a:t>Payment Gateway Providers</a:t>
            </a:r>
            <a:endParaRPr lang="en-PH" sz="4300" b="1" dirty="0">
              <a:latin typeface="Trebuchet MS" panose="020B0603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14600"/>
            <a:ext cx="2743206" cy="18288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4" y="2514600"/>
            <a:ext cx="2743206" cy="18288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511357"/>
            <a:ext cx="2743206" cy="18288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2286000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3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9956800" cy="1143000"/>
          </a:xfrm>
        </p:spPr>
        <p:txBody>
          <a:bodyPr>
            <a:normAutofit fontScale="90000"/>
          </a:bodyPr>
          <a:lstStyle/>
          <a:p>
            <a:r>
              <a:rPr lang="en-PH" sz="4300" b="1" dirty="0" smtClean="0">
                <a:latin typeface="Trebuchet MS" panose="020B0603020202020204" pitchFamily="34" charset="0"/>
              </a:rPr>
              <a:t>Processing </a:t>
            </a:r>
            <a:r>
              <a:rPr lang="en-PH" sz="4300" b="1" dirty="0" smtClean="0">
                <a:latin typeface="Trebuchet MS" panose="020B0603020202020204" pitchFamily="34" charset="0"/>
              </a:rPr>
              <a:t>Online Business Registration</a:t>
            </a:r>
            <a:endParaRPr lang="en-PH" sz="4300" b="1" dirty="0">
              <a:latin typeface="Trebuchet MS" panose="020B0603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 rot="10800000" flipV="1">
            <a:off x="609600" y="1021080"/>
            <a:ext cx="115824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210800" y="266700"/>
            <a:ext cx="1727200" cy="6096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</a:rPr>
              <a:t>Page 3</a:t>
            </a:r>
            <a:endParaRPr lang="en-PH" sz="2800" b="1" dirty="0">
              <a:solidFill>
                <a:srgbClr val="FFC000"/>
              </a:solidFill>
              <a:latin typeface="Trebuchet MS" panose="020B0603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66800"/>
            <a:ext cx="1121419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1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9956800" cy="1143000"/>
          </a:xfrm>
        </p:spPr>
        <p:txBody>
          <a:bodyPr>
            <a:normAutofit fontScale="90000"/>
          </a:bodyPr>
          <a:lstStyle/>
          <a:p>
            <a:r>
              <a:rPr lang="en-PH" sz="4300" b="1" dirty="0" smtClean="0">
                <a:latin typeface="Trebuchet MS" panose="020B0603020202020204" pitchFamily="34" charset="0"/>
              </a:rPr>
              <a:t>Processing </a:t>
            </a:r>
            <a:r>
              <a:rPr lang="en-PH" sz="4300" b="1" dirty="0" smtClean="0">
                <a:latin typeface="Trebuchet MS" panose="020B0603020202020204" pitchFamily="34" charset="0"/>
              </a:rPr>
              <a:t>Online Business Registration</a:t>
            </a:r>
            <a:endParaRPr lang="en-PH" sz="4300" b="1" dirty="0">
              <a:latin typeface="Trebuchet MS" panose="020B0603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 rot="10800000" flipV="1">
            <a:off x="609600" y="1021080"/>
            <a:ext cx="115824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210800" y="266700"/>
            <a:ext cx="1727200" cy="6096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</a:rPr>
              <a:t>Page 4</a:t>
            </a:r>
            <a:endParaRPr lang="en-PH" sz="2800" b="1" dirty="0">
              <a:solidFill>
                <a:srgbClr val="FFC000"/>
              </a:solidFill>
              <a:latin typeface="Trebuchet MS" panose="020B0603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66800"/>
            <a:ext cx="1125795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9956800" cy="1143000"/>
          </a:xfrm>
        </p:spPr>
        <p:txBody>
          <a:bodyPr>
            <a:normAutofit fontScale="90000"/>
          </a:bodyPr>
          <a:lstStyle/>
          <a:p>
            <a:r>
              <a:rPr lang="en-PH" sz="4300" b="1" dirty="0" smtClean="0">
                <a:latin typeface="Trebuchet MS" panose="020B0603020202020204" pitchFamily="34" charset="0"/>
              </a:rPr>
              <a:t>Processing </a:t>
            </a:r>
            <a:r>
              <a:rPr lang="en-PH" sz="4300" b="1" dirty="0" smtClean="0">
                <a:latin typeface="Trebuchet MS" panose="020B0603020202020204" pitchFamily="34" charset="0"/>
              </a:rPr>
              <a:t>Online Business Registration</a:t>
            </a:r>
            <a:endParaRPr lang="en-PH" sz="4300" b="1" dirty="0">
              <a:latin typeface="Trebuchet MS" panose="020B0603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 rot="10800000" flipV="1">
            <a:off x="609600" y="1021080"/>
            <a:ext cx="115824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210800" y="266700"/>
            <a:ext cx="1727200" cy="6096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</a:rPr>
              <a:t>Page 5</a:t>
            </a:r>
            <a:endParaRPr lang="en-PH" sz="2800" b="1" dirty="0">
              <a:solidFill>
                <a:srgbClr val="FFC000"/>
              </a:solidFill>
              <a:latin typeface="Trebuchet MS" panose="020B0603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990600"/>
            <a:ext cx="11342039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3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9956800" cy="1143000"/>
          </a:xfrm>
        </p:spPr>
        <p:txBody>
          <a:bodyPr>
            <a:normAutofit fontScale="90000"/>
          </a:bodyPr>
          <a:lstStyle/>
          <a:p>
            <a:r>
              <a:rPr lang="en-PH" sz="4300" b="1" dirty="0" smtClean="0">
                <a:latin typeface="Trebuchet MS" panose="020B0603020202020204" pitchFamily="34" charset="0"/>
              </a:rPr>
              <a:t>Processing </a:t>
            </a:r>
            <a:r>
              <a:rPr lang="en-PH" sz="4300" b="1" dirty="0" smtClean="0">
                <a:latin typeface="Trebuchet MS" panose="020B0603020202020204" pitchFamily="34" charset="0"/>
              </a:rPr>
              <a:t>Online Business Registration</a:t>
            </a:r>
            <a:endParaRPr lang="en-PH" sz="4300" b="1" dirty="0">
              <a:latin typeface="Trebuchet MS" panose="020B0603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 rot="10800000" flipV="1">
            <a:off x="609600" y="1021080"/>
            <a:ext cx="115824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210800" y="266700"/>
            <a:ext cx="1727200" cy="6096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</a:rPr>
              <a:t>Page 6</a:t>
            </a:r>
            <a:endParaRPr lang="en-PH" sz="2800" b="1" dirty="0">
              <a:solidFill>
                <a:srgbClr val="FFC000"/>
              </a:solidFill>
              <a:latin typeface="Trebuchet MS" panose="020B0603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82843"/>
            <a:ext cx="11161074" cy="569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2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457200" y="152400"/>
            <a:ext cx="11506200" cy="838200"/>
          </a:xfrm>
        </p:spPr>
        <p:txBody>
          <a:bodyPr>
            <a:normAutofit/>
          </a:bodyPr>
          <a:lstStyle/>
          <a:p>
            <a:r>
              <a:rPr lang="en-PH" sz="4300" b="1" dirty="0" smtClean="0">
                <a:solidFill>
                  <a:srgbClr val="FFC000"/>
                </a:solidFill>
                <a:latin typeface="Trebuchet MS" panose="020B0603020202020204" pitchFamily="34" charset="0"/>
              </a:rPr>
              <a:t>OBO</a:t>
            </a:r>
            <a:r>
              <a:rPr lang="en-PH" sz="4300" b="1" dirty="0" smtClean="0">
                <a:latin typeface="Trebuchet MS" panose="020B0603020202020204" pitchFamily="34" charset="0"/>
              </a:rPr>
              <a:t> Assess The Application</a:t>
            </a:r>
            <a:endParaRPr lang="en-PH" sz="4300" b="1" dirty="0">
              <a:latin typeface="Trebuchet MS" panose="020B06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11582400" cy="5562600"/>
          </a:xfrm>
        </p:spPr>
        <p:txBody>
          <a:bodyPr>
            <a:normAutofit/>
          </a:bodyPr>
          <a:lstStyle/>
          <a:p>
            <a:pPr marL="550926" indent="-514350">
              <a:buFont typeface="+mj-lt"/>
              <a:buAutoNum type="arabicPeriod"/>
            </a:pP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Open the application from the </a:t>
            </a:r>
            <a:r>
              <a:rPr lang="en-PH" sz="2800" b="1" dirty="0" smtClean="0">
                <a:latin typeface="Trebuchet MS" panose="020B0603020202020204" pitchFamily="34" charset="0"/>
                <a:ea typeface="Segoe UI Emoji" panose="020B0502040204020203" pitchFamily="34" charset="0"/>
              </a:rPr>
              <a:t>notification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menu or go to          </a:t>
            </a:r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Home-&gt; Business-&gt; Management-&gt; View Applications                 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and click the </a:t>
            </a:r>
            <a:r>
              <a:rPr lang="en-PH" sz="2800" b="1" dirty="0" smtClean="0">
                <a:latin typeface="Trebuchet MS" panose="020B0603020202020204" pitchFamily="34" charset="0"/>
                <a:ea typeface="Segoe UI Emoji" panose="020B0502040204020203" pitchFamily="34" charset="0"/>
              </a:rPr>
              <a:t>Engineering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folder</a:t>
            </a:r>
          </a:p>
          <a:p>
            <a:pPr marL="550926" indent="-514350">
              <a:buFont typeface="+mj-lt"/>
              <a:buAutoNum type="arabicPeriod"/>
            </a:pPr>
            <a:endParaRPr lang="en-PH" sz="16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Click the  </a:t>
            </a:r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Assign To Me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 button </a:t>
            </a:r>
          </a:p>
          <a:p>
            <a:pPr marL="550926" indent="-514350">
              <a:buFont typeface="+mj-lt"/>
              <a:buAutoNum type="arabicPeriod"/>
            </a:pPr>
            <a:endParaRPr lang="en-PH" sz="16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Click </a:t>
            </a:r>
            <a:r>
              <a:rPr lang="en-PH" sz="2800" dirty="0">
                <a:latin typeface="Segoe UI Emoji" panose="020B0502040204020203" pitchFamily="34" charset="0"/>
                <a:ea typeface="Segoe UI Emoji" panose="020B0502040204020203" pitchFamily="34" charset="0"/>
              </a:rPr>
              <a:t>the  </a:t>
            </a:r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Recurring Fees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 menu item</a:t>
            </a:r>
          </a:p>
          <a:p>
            <a:pPr marL="550926" indent="-514350">
              <a:buFont typeface="+mj-lt"/>
              <a:buAutoNum type="arabicPeriod"/>
            </a:pPr>
            <a:endParaRPr lang="en-PH" sz="16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r>
              <a:rPr lang="en-PH" sz="2800" dirty="0">
                <a:latin typeface="Segoe UI Emoji" panose="020B0502040204020203" pitchFamily="34" charset="0"/>
                <a:ea typeface="Segoe UI Emoji" panose="020B0502040204020203" pitchFamily="34" charset="0"/>
              </a:rPr>
              <a:t>Click the  </a:t>
            </a:r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Add Fee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 button </a:t>
            </a:r>
          </a:p>
          <a:p>
            <a:pPr marL="550926" indent="-514350">
              <a:buFont typeface="+mj-lt"/>
              <a:buAutoNum type="arabicPeriod"/>
            </a:pPr>
            <a:endParaRPr lang="en-PH" sz="16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After completely added the fees, click </a:t>
            </a:r>
            <a:r>
              <a:rPr lang="en-PH" sz="2800" dirty="0">
                <a:latin typeface="Segoe UI Emoji" panose="020B0502040204020203" pitchFamily="34" charset="0"/>
                <a:ea typeface="Segoe UI Emoji" panose="020B0502040204020203" pitchFamily="34" charset="0"/>
              </a:rPr>
              <a:t>the  </a:t>
            </a:r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Submit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 button</a:t>
            </a:r>
          </a:p>
        </p:txBody>
      </p:sp>
    </p:spTree>
    <p:extLst>
      <p:ext uri="{BB962C8B-B14F-4D97-AF65-F5344CB8AC3E}">
        <p14:creationId xmlns:p14="http://schemas.microsoft.com/office/powerpoint/2010/main" val="107376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457200" y="152400"/>
            <a:ext cx="11506200" cy="838200"/>
          </a:xfrm>
        </p:spPr>
        <p:txBody>
          <a:bodyPr>
            <a:normAutofit/>
          </a:bodyPr>
          <a:lstStyle/>
          <a:p>
            <a:r>
              <a:rPr lang="en-PH" sz="4300" b="1" dirty="0" smtClean="0">
                <a:solidFill>
                  <a:srgbClr val="FFC000"/>
                </a:solidFill>
                <a:latin typeface="Trebuchet MS" panose="020B0603020202020204" pitchFamily="34" charset="0"/>
              </a:rPr>
              <a:t>MHO</a:t>
            </a:r>
            <a:r>
              <a:rPr lang="en-PH" sz="4300" b="1" dirty="0" smtClean="0">
                <a:latin typeface="Trebuchet MS" panose="020B0603020202020204" pitchFamily="34" charset="0"/>
              </a:rPr>
              <a:t> Assess The Application</a:t>
            </a:r>
            <a:endParaRPr lang="en-PH" sz="4300" b="1" dirty="0">
              <a:latin typeface="Trebuchet MS" panose="020B06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11582400" cy="5562600"/>
          </a:xfrm>
        </p:spPr>
        <p:txBody>
          <a:bodyPr>
            <a:normAutofit/>
          </a:bodyPr>
          <a:lstStyle/>
          <a:p>
            <a:pPr marL="550926" indent="-514350">
              <a:buFont typeface="+mj-lt"/>
              <a:buAutoNum type="arabicPeriod"/>
            </a:pP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Open the application from the </a:t>
            </a:r>
            <a:r>
              <a:rPr lang="en-PH" sz="2800" b="1" dirty="0" smtClean="0">
                <a:latin typeface="Trebuchet MS" panose="020B0603020202020204" pitchFamily="34" charset="0"/>
                <a:ea typeface="Segoe UI Emoji" panose="020B0502040204020203" pitchFamily="34" charset="0"/>
              </a:rPr>
              <a:t>notification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menu or go to          </a:t>
            </a:r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Home-&gt; Business-&gt; Management-&gt; View Applications                 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and click the  </a:t>
            </a:r>
            <a:r>
              <a:rPr lang="en-PH" sz="2800" b="1" dirty="0" smtClean="0">
                <a:latin typeface="Trebuchet MS" panose="020B0603020202020204" pitchFamily="34" charset="0"/>
                <a:ea typeface="Segoe UI Emoji" panose="020B0502040204020203" pitchFamily="34" charset="0"/>
              </a:rPr>
              <a:t>MHO 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folder</a:t>
            </a:r>
          </a:p>
          <a:p>
            <a:pPr marL="550926" indent="-514350">
              <a:buFont typeface="+mj-lt"/>
              <a:buAutoNum type="arabicPeriod"/>
            </a:pPr>
            <a:endParaRPr lang="en-PH" sz="16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Click the  </a:t>
            </a:r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Assign To Me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 button </a:t>
            </a:r>
          </a:p>
          <a:p>
            <a:pPr marL="550926" indent="-514350">
              <a:buFont typeface="+mj-lt"/>
              <a:buAutoNum type="arabicPeriod"/>
            </a:pPr>
            <a:endParaRPr lang="en-PH" sz="16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Click </a:t>
            </a:r>
            <a:r>
              <a:rPr lang="en-PH" sz="2800" dirty="0">
                <a:latin typeface="Segoe UI Emoji" panose="020B0502040204020203" pitchFamily="34" charset="0"/>
                <a:ea typeface="Segoe UI Emoji" panose="020B0502040204020203" pitchFamily="34" charset="0"/>
              </a:rPr>
              <a:t>the  </a:t>
            </a:r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MHO Fees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 menu item</a:t>
            </a:r>
          </a:p>
          <a:p>
            <a:pPr marL="550926" indent="-514350">
              <a:buFont typeface="+mj-lt"/>
              <a:buAutoNum type="arabicPeriod"/>
            </a:pPr>
            <a:endParaRPr lang="en-PH" sz="16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r>
              <a:rPr lang="en-PH" sz="2800" dirty="0">
                <a:latin typeface="Segoe UI Emoji" panose="020B0502040204020203" pitchFamily="34" charset="0"/>
                <a:ea typeface="Segoe UI Emoji" panose="020B0502040204020203" pitchFamily="34" charset="0"/>
              </a:rPr>
              <a:t>Click the  </a:t>
            </a:r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Add Fee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 button </a:t>
            </a:r>
          </a:p>
          <a:p>
            <a:pPr marL="550926" indent="-514350">
              <a:buFont typeface="+mj-lt"/>
              <a:buAutoNum type="arabicPeriod"/>
            </a:pPr>
            <a:endParaRPr lang="en-PH" sz="16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After completely added the fees, click </a:t>
            </a:r>
            <a:r>
              <a:rPr lang="en-PH" sz="2800" dirty="0">
                <a:latin typeface="Segoe UI Emoji" panose="020B0502040204020203" pitchFamily="34" charset="0"/>
                <a:ea typeface="Segoe UI Emoji" panose="020B0502040204020203" pitchFamily="34" charset="0"/>
              </a:rPr>
              <a:t>the  </a:t>
            </a:r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Submit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 button</a:t>
            </a:r>
          </a:p>
        </p:txBody>
      </p:sp>
    </p:spTree>
    <p:extLst>
      <p:ext uri="{BB962C8B-B14F-4D97-AF65-F5344CB8AC3E}">
        <p14:creationId xmlns:p14="http://schemas.microsoft.com/office/powerpoint/2010/main" val="279712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457200" y="152400"/>
            <a:ext cx="11506200" cy="838200"/>
          </a:xfrm>
        </p:spPr>
        <p:txBody>
          <a:bodyPr>
            <a:normAutofit/>
          </a:bodyPr>
          <a:lstStyle/>
          <a:p>
            <a:r>
              <a:rPr lang="en-PH" sz="4300" b="1" dirty="0" smtClean="0">
                <a:solidFill>
                  <a:srgbClr val="FFC000"/>
                </a:solidFill>
                <a:latin typeface="Trebuchet MS" panose="020B0603020202020204" pitchFamily="34" charset="0"/>
              </a:rPr>
              <a:t>MPDO</a:t>
            </a:r>
            <a:r>
              <a:rPr lang="en-PH" sz="4300" b="1" dirty="0" smtClean="0">
                <a:latin typeface="Trebuchet MS" panose="020B0603020202020204" pitchFamily="34" charset="0"/>
              </a:rPr>
              <a:t> Assess The Application</a:t>
            </a:r>
            <a:endParaRPr lang="en-PH" sz="4300" b="1" dirty="0">
              <a:latin typeface="Trebuchet MS" panose="020B06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11582400" cy="5562600"/>
          </a:xfrm>
        </p:spPr>
        <p:txBody>
          <a:bodyPr>
            <a:normAutofit/>
          </a:bodyPr>
          <a:lstStyle/>
          <a:p>
            <a:pPr marL="550926" indent="-514350">
              <a:buFont typeface="+mj-lt"/>
              <a:buAutoNum type="arabicPeriod"/>
            </a:pP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Open the application from the </a:t>
            </a:r>
            <a:r>
              <a:rPr lang="en-PH" sz="2800" b="1" dirty="0" smtClean="0">
                <a:latin typeface="Trebuchet MS" panose="020B0603020202020204" pitchFamily="34" charset="0"/>
                <a:ea typeface="Segoe UI Emoji" panose="020B0502040204020203" pitchFamily="34" charset="0"/>
              </a:rPr>
              <a:t>notification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menu or go to          </a:t>
            </a:r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Home-&gt; Business-&gt; Management-&gt; View Applications                 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and click the  </a:t>
            </a:r>
            <a:r>
              <a:rPr lang="en-PH" sz="2800" b="1" dirty="0" smtClean="0">
                <a:latin typeface="Trebuchet MS" panose="020B0603020202020204" pitchFamily="34" charset="0"/>
                <a:ea typeface="Segoe UI Emoji" panose="020B0502040204020203" pitchFamily="34" charset="0"/>
              </a:rPr>
              <a:t>MPDO 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folder</a:t>
            </a:r>
          </a:p>
          <a:p>
            <a:pPr marL="550926" indent="-514350">
              <a:buFont typeface="+mj-lt"/>
              <a:buAutoNum type="arabicPeriod"/>
            </a:pPr>
            <a:endParaRPr lang="en-PH" sz="16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Click the  </a:t>
            </a:r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Assign To Me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 button </a:t>
            </a:r>
          </a:p>
          <a:p>
            <a:pPr marL="550926" indent="-514350">
              <a:buFont typeface="+mj-lt"/>
              <a:buAutoNum type="arabicPeriod"/>
            </a:pPr>
            <a:endParaRPr lang="en-PH" sz="16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Click </a:t>
            </a:r>
            <a:r>
              <a:rPr lang="en-PH" sz="2800" dirty="0">
                <a:latin typeface="Segoe UI Emoji" panose="020B0502040204020203" pitchFamily="34" charset="0"/>
                <a:ea typeface="Segoe UI Emoji" panose="020B0502040204020203" pitchFamily="34" charset="0"/>
              </a:rPr>
              <a:t>the  </a:t>
            </a:r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MPDO Fees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 menu item</a:t>
            </a:r>
          </a:p>
          <a:p>
            <a:pPr marL="550926" indent="-514350">
              <a:buFont typeface="+mj-lt"/>
              <a:buAutoNum type="arabicPeriod"/>
            </a:pPr>
            <a:endParaRPr lang="en-PH" sz="16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r>
              <a:rPr lang="en-PH" sz="2800" dirty="0">
                <a:latin typeface="Segoe UI Emoji" panose="020B0502040204020203" pitchFamily="34" charset="0"/>
                <a:ea typeface="Segoe UI Emoji" panose="020B0502040204020203" pitchFamily="34" charset="0"/>
              </a:rPr>
              <a:t>Click the  </a:t>
            </a:r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Add Fee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 button </a:t>
            </a:r>
          </a:p>
          <a:p>
            <a:pPr marL="550926" indent="-514350">
              <a:buFont typeface="+mj-lt"/>
              <a:buAutoNum type="arabicPeriod"/>
            </a:pPr>
            <a:endParaRPr lang="en-PH" sz="16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After completely added the fees, click </a:t>
            </a:r>
            <a:r>
              <a:rPr lang="en-PH" sz="2800" dirty="0">
                <a:latin typeface="Segoe UI Emoji" panose="020B0502040204020203" pitchFamily="34" charset="0"/>
                <a:ea typeface="Segoe UI Emoji" panose="020B0502040204020203" pitchFamily="34" charset="0"/>
              </a:rPr>
              <a:t>the  </a:t>
            </a:r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Submit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 button</a:t>
            </a:r>
          </a:p>
        </p:txBody>
      </p:sp>
    </p:spTree>
    <p:extLst>
      <p:ext uri="{BB962C8B-B14F-4D97-AF65-F5344CB8AC3E}">
        <p14:creationId xmlns:p14="http://schemas.microsoft.com/office/powerpoint/2010/main" val="5737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457200" y="152400"/>
            <a:ext cx="11506200" cy="838200"/>
          </a:xfrm>
        </p:spPr>
        <p:txBody>
          <a:bodyPr>
            <a:normAutofit/>
          </a:bodyPr>
          <a:lstStyle/>
          <a:p>
            <a:r>
              <a:rPr lang="en-PH" sz="4300" b="1" dirty="0" smtClean="0">
                <a:solidFill>
                  <a:srgbClr val="FFC000"/>
                </a:solidFill>
                <a:latin typeface="Trebuchet MS" panose="020B0603020202020204" pitchFamily="34" charset="0"/>
              </a:rPr>
              <a:t>Assessor</a:t>
            </a:r>
            <a:r>
              <a:rPr lang="en-PH" sz="4300" b="1" dirty="0" smtClean="0">
                <a:latin typeface="Trebuchet MS" panose="020B0603020202020204" pitchFamily="34" charset="0"/>
              </a:rPr>
              <a:t> Assess The Application</a:t>
            </a:r>
            <a:endParaRPr lang="en-PH" sz="4300" b="1" dirty="0">
              <a:latin typeface="Trebuchet MS" panose="020B06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11582400" cy="5562600"/>
          </a:xfrm>
        </p:spPr>
        <p:txBody>
          <a:bodyPr>
            <a:normAutofit/>
          </a:bodyPr>
          <a:lstStyle/>
          <a:p>
            <a:pPr marL="550926" indent="-514350">
              <a:buFont typeface="+mj-lt"/>
              <a:buAutoNum type="arabicPeriod"/>
            </a:pP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Open the application from the </a:t>
            </a:r>
            <a:r>
              <a:rPr lang="en-PH" sz="2800" b="1" dirty="0" smtClean="0">
                <a:latin typeface="Trebuchet MS" panose="020B0603020202020204" pitchFamily="34" charset="0"/>
                <a:ea typeface="Segoe UI Emoji" panose="020B0502040204020203" pitchFamily="34" charset="0"/>
              </a:rPr>
              <a:t>notification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menu or go to          </a:t>
            </a:r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Home-&gt; Business-&gt; Management-&gt; View Applications                 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and click the  </a:t>
            </a:r>
            <a:r>
              <a:rPr lang="en-PH" sz="2800" b="1" dirty="0" smtClean="0">
                <a:latin typeface="Trebuchet MS" panose="020B0603020202020204" pitchFamily="34" charset="0"/>
                <a:ea typeface="Segoe UI Emoji" panose="020B0502040204020203" pitchFamily="34" charset="0"/>
              </a:rPr>
              <a:t>Assign Assessor 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folder</a:t>
            </a:r>
          </a:p>
          <a:p>
            <a:pPr marL="550926" indent="-514350">
              <a:buFont typeface="+mj-lt"/>
              <a:buAutoNum type="arabicPeriod"/>
            </a:pPr>
            <a:endParaRPr lang="en-PH" sz="16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Click the  </a:t>
            </a:r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Assign To Me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 button </a:t>
            </a:r>
          </a:p>
          <a:p>
            <a:pPr marL="550926" indent="-514350">
              <a:buFont typeface="+mj-lt"/>
              <a:buAutoNum type="arabicPeriod"/>
            </a:pPr>
            <a:endParaRPr lang="en-PH" sz="16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Click </a:t>
            </a:r>
            <a:r>
              <a:rPr lang="en-PH" sz="2800" dirty="0">
                <a:latin typeface="Segoe UI Emoji" panose="020B0502040204020203" pitchFamily="34" charset="0"/>
                <a:ea typeface="Segoe UI Emoji" panose="020B0502040204020203" pitchFamily="34" charset="0"/>
              </a:rPr>
              <a:t>the  </a:t>
            </a:r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Assessment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 menu item</a:t>
            </a:r>
          </a:p>
          <a:p>
            <a:pPr marL="550926" indent="-514350">
              <a:buFont typeface="+mj-lt"/>
              <a:buAutoNum type="arabicPeriod"/>
            </a:pPr>
            <a:endParaRPr lang="en-PH" sz="16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r>
              <a:rPr lang="en-PH" sz="2800" dirty="0">
                <a:latin typeface="Segoe UI Emoji" panose="020B0502040204020203" pitchFamily="34" charset="0"/>
                <a:ea typeface="Segoe UI Emoji" panose="020B0502040204020203" pitchFamily="34" charset="0"/>
              </a:rPr>
              <a:t>Click the  </a:t>
            </a:r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Assess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 button and provide the necessary information to output the correct computation of fees</a:t>
            </a:r>
          </a:p>
          <a:p>
            <a:pPr marL="550926" indent="-514350">
              <a:buFont typeface="+mj-lt"/>
              <a:buAutoNum type="arabicPeriod"/>
            </a:pPr>
            <a:endParaRPr lang="en-PH" sz="16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After completely assessed, click </a:t>
            </a:r>
            <a:r>
              <a:rPr lang="en-PH" sz="2800" dirty="0">
                <a:latin typeface="Segoe UI Emoji" panose="020B0502040204020203" pitchFamily="34" charset="0"/>
                <a:ea typeface="Segoe UI Emoji" panose="020B0502040204020203" pitchFamily="34" charset="0"/>
              </a:rPr>
              <a:t>the  </a:t>
            </a:r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Submit for Approval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 button</a:t>
            </a:r>
          </a:p>
        </p:txBody>
      </p:sp>
    </p:spTree>
    <p:extLst>
      <p:ext uri="{BB962C8B-B14F-4D97-AF65-F5344CB8AC3E}">
        <p14:creationId xmlns:p14="http://schemas.microsoft.com/office/powerpoint/2010/main" val="189182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457200" y="152400"/>
            <a:ext cx="11506200" cy="838200"/>
          </a:xfrm>
        </p:spPr>
        <p:txBody>
          <a:bodyPr>
            <a:normAutofit/>
          </a:bodyPr>
          <a:lstStyle/>
          <a:p>
            <a:r>
              <a:rPr lang="en-PH" sz="4300" b="1" dirty="0" smtClean="0">
                <a:solidFill>
                  <a:srgbClr val="FFC000"/>
                </a:solidFill>
                <a:latin typeface="Trebuchet MS" panose="020B0603020202020204" pitchFamily="34" charset="0"/>
              </a:rPr>
              <a:t>Approver</a:t>
            </a:r>
            <a:r>
              <a:rPr lang="en-PH" sz="4300" b="1" dirty="0" smtClean="0">
                <a:latin typeface="Trebuchet MS" panose="020B0603020202020204" pitchFamily="34" charset="0"/>
              </a:rPr>
              <a:t> Approves The Application</a:t>
            </a:r>
            <a:endParaRPr lang="en-PH" sz="4300" b="1" dirty="0">
              <a:latin typeface="Trebuchet MS" panose="020B06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11582400" cy="5562600"/>
          </a:xfrm>
        </p:spPr>
        <p:txBody>
          <a:bodyPr>
            <a:normAutofit/>
          </a:bodyPr>
          <a:lstStyle/>
          <a:p>
            <a:pPr marL="550926" indent="-514350">
              <a:buFont typeface="+mj-lt"/>
              <a:buAutoNum type="arabicPeriod"/>
            </a:pP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Open the application from the </a:t>
            </a:r>
            <a:r>
              <a:rPr lang="en-PH" sz="2800" b="1" dirty="0" smtClean="0">
                <a:latin typeface="Trebuchet MS" panose="020B0603020202020204" pitchFamily="34" charset="0"/>
                <a:ea typeface="Segoe UI Emoji" panose="020B0502040204020203" pitchFamily="34" charset="0"/>
              </a:rPr>
              <a:t>notification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menu or go to          </a:t>
            </a:r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Home-&gt; Business-&gt; Management-&gt; View Applications                 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and click the  </a:t>
            </a:r>
            <a:r>
              <a:rPr lang="en-PH" sz="2800" b="1" dirty="0" smtClean="0">
                <a:latin typeface="Trebuchet MS" panose="020B0603020202020204" pitchFamily="34" charset="0"/>
                <a:ea typeface="Segoe UI Emoji" panose="020B0502040204020203" pitchFamily="34" charset="0"/>
              </a:rPr>
              <a:t>Approval 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folder</a:t>
            </a:r>
          </a:p>
          <a:p>
            <a:pPr marL="550926" indent="-514350">
              <a:buFont typeface="+mj-lt"/>
              <a:buAutoNum type="arabicPeriod"/>
            </a:pPr>
            <a:endParaRPr lang="en-PH" sz="16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Click the  </a:t>
            </a:r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Assign To Me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 button </a:t>
            </a:r>
          </a:p>
          <a:p>
            <a:pPr marL="550926" indent="-514350">
              <a:buFont typeface="+mj-lt"/>
              <a:buAutoNum type="arabicPeriod"/>
            </a:pPr>
            <a:endParaRPr lang="en-PH" sz="16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Click </a:t>
            </a:r>
            <a:r>
              <a:rPr lang="en-PH" sz="2800" dirty="0">
                <a:latin typeface="Segoe UI Emoji" panose="020B0502040204020203" pitchFamily="34" charset="0"/>
                <a:ea typeface="Segoe UI Emoji" panose="020B0502040204020203" pitchFamily="34" charset="0"/>
              </a:rPr>
              <a:t>the  </a:t>
            </a:r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Assessment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 menu item to review the fees</a:t>
            </a:r>
          </a:p>
          <a:p>
            <a:pPr marL="550926" indent="-514350">
              <a:buFont typeface="+mj-lt"/>
              <a:buAutoNum type="arabicPeriod"/>
            </a:pPr>
            <a:endParaRPr lang="en-PH" sz="16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Click </a:t>
            </a:r>
            <a:r>
              <a:rPr lang="en-PH" sz="2800" dirty="0">
                <a:latin typeface="Segoe UI Emoji" panose="020B0502040204020203" pitchFamily="34" charset="0"/>
                <a:ea typeface="Segoe UI Emoji" panose="020B0502040204020203" pitchFamily="34" charset="0"/>
              </a:rPr>
              <a:t>the  </a:t>
            </a:r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Approve </a:t>
            </a:r>
            <a:r>
              <a:rPr lang="en-PH" sz="2800" b="1" dirty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F</a:t>
            </a:r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or Payment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 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button to marked the application as ‘for-payment’  and then an email sent to the applicant notifying that the application is ready for payment</a:t>
            </a:r>
            <a:endParaRPr lang="en-PH" sz="28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76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457200" y="152400"/>
            <a:ext cx="11506200" cy="838200"/>
          </a:xfrm>
        </p:spPr>
        <p:txBody>
          <a:bodyPr>
            <a:normAutofit/>
          </a:bodyPr>
          <a:lstStyle/>
          <a:p>
            <a:r>
              <a:rPr lang="en-PH" sz="4300" b="1" dirty="0" smtClean="0">
                <a:solidFill>
                  <a:srgbClr val="FFC000"/>
                </a:solidFill>
                <a:latin typeface="Trebuchet MS" panose="020B0603020202020204" pitchFamily="34" charset="0"/>
              </a:rPr>
              <a:t>BFP</a:t>
            </a:r>
            <a:r>
              <a:rPr lang="en-PH" sz="4300" b="1" dirty="0" smtClean="0">
                <a:latin typeface="Trebuchet MS" panose="020B0603020202020204" pitchFamily="34" charset="0"/>
              </a:rPr>
              <a:t>  Process the Application</a:t>
            </a:r>
            <a:endParaRPr lang="en-PH" sz="4300" b="1" dirty="0">
              <a:latin typeface="Trebuchet MS" panose="020B06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11582400" cy="5562600"/>
          </a:xfrm>
        </p:spPr>
        <p:txBody>
          <a:bodyPr>
            <a:normAutofit/>
          </a:bodyPr>
          <a:lstStyle/>
          <a:p>
            <a:pPr marL="550926" indent="-514350">
              <a:buFont typeface="+mj-lt"/>
              <a:buAutoNum type="arabicPeriod"/>
            </a:pP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Open the application from the </a:t>
            </a:r>
            <a:r>
              <a:rPr lang="en-PH" sz="2800" b="1" dirty="0" smtClean="0">
                <a:latin typeface="Trebuchet MS" panose="020B0603020202020204" pitchFamily="34" charset="0"/>
                <a:ea typeface="Segoe UI Emoji" panose="020B0502040204020203" pitchFamily="34" charset="0"/>
              </a:rPr>
              <a:t>notification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menu or go to          </a:t>
            </a:r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Home-&gt; Business-&gt; Management-&gt; View Applications                 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and click the  </a:t>
            </a:r>
            <a:r>
              <a:rPr lang="en-PH" sz="2800" b="1" dirty="0" smtClean="0">
                <a:latin typeface="Trebuchet MS" panose="020B0603020202020204" pitchFamily="34" charset="0"/>
                <a:ea typeface="Segoe UI Emoji" panose="020B0502040204020203" pitchFamily="34" charset="0"/>
              </a:rPr>
              <a:t>BFP  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folder</a:t>
            </a:r>
          </a:p>
          <a:p>
            <a:pPr marL="550926" indent="-514350">
              <a:buFont typeface="+mj-lt"/>
              <a:buAutoNum type="arabicPeriod"/>
            </a:pPr>
            <a:endParaRPr lang="en-PH" sz="16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Click the  </a:t>
            </a:r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Assign To Me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 button </a:t>
            </a:r>
          </a:p>
          <a:p>
            <a:pPr marL="550926" indent="-514350">
              <a:buFont typeface="+mj-lt"/>
              <a:buAutoNum type="arabicPeriod"/>
            </a:pPr>
            <a:endParaRPr lang="en-PH" sz="16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Compute the fees for payment</a:t>
            </a:r>
          </a:p>
          <a:p>
            <a:pPr marL="550926" indent="-514350">
              <a:buFont typeface="+mj-lt"/>
              <a:buAutoNum type="arabicPeriod"/>
            </a:pPr>
            <a:endParaRPr lang="en-PH" sz="16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Once completed, click </a:t>
            </a:r>
            <a:r>
              <a:rPr lang="en-PH" sz="2800" dirty="0">
                <a:latin typeface="Segoe UI Emoji" panose="020B0502040204020203" pitchFamily="34" charset="0"/>
                <a:ea typeface="Segoe UI Emoji" panose="020B0502040204020203" pitchFamily="34" charset="0"/>
              </a:rPr>
              <a:t>the  </a:t>
            </a:r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Submit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 button</a:t>
            </a:r>
          </a:p>
        </p:txBody>
      </p:sp>
    </p:spTree>
    <p:extLst>
      <p:ext uri="{BB962C8B-B14F-4D97-AF65-F5344CB8AC3E}">
        <p14:creationId xmlns:p14="http://schemas.microsoft.com/office/powerpoint/2010/main" val="363171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447800" y="152400"/>
            <a:ext cx="10591800" cy="2971800"/>
          </a:xfrm>
        </p:spPr>
        <p:txBody>
          <a:bodyPr>
            <a:normAutofit/>
          </a:bodyPr>
          <a:lstStyle/>
          <a:p>
            <a:r>
              <a:rPr lang="en-PH" sz="5400" b="1" dirty="0" smtClean="0">
                <a:latin typeface="Trebuchet MS" panose="020B0603020202020204" pitchFamily="34" charset="0"/>
              </a:rPr>
              <a:t>Online Business </a:t>
            </a:r>
            <a:br>
              <a:rPr lang="en-PH" sz="5400" b="1" dirty="0" smtClean="0">
                <a:latin typeface="Trebuchet MS" panose="020B0603020202020204" pitchFamily="34" charset="0"/>
              </a:rPr>
            </a:br>
            <a:r>
              <a:rPr lang="en-PH" sz="5400" b="1" dirty="0" smtClean="0">
                <a:latin typeface="Trebuchet MS" panose="020B0603020202020204" pitchFamily="34" charset="0"/>
              </a:rPr>
              <a:t>Registration</a:t>
            </a:r>
            <a:endParaRPr lang="en-PH" sz="5400" b="1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81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457200" y="152400"/>
            <a:ext cx="11506200" cy="838200"/>
          </a:xfrm>
        </p:spPr>
        <p:txBody>
          <a:bodyPr>
            <a:normAutofit/>
          </a:bodyPr>
          <a:lstStyle/>
          <a:p>
            <a:r>
              <a:rPr lang="en-PH" sz="4300" b="1" dirty="0" smtClean="0">
                <a:latin typeface="Trebuchet MS" panose="020B0603020202020204" pitchFamily="34" charset="0"/>
              </a:rPr>
              <a:t>Process </a:t>
            </a:r>
            <a:r>
              <a:rPr lang="en-PH" sz="4300" b="1" dirty="0" smtClean="0">
                <a:latin typeface="Trebuchet MS" panose="020B0603020202020204" pitchFamily="34" charset="0"/>
              </a:rPr>
              <a:t>the Payment</a:t>
            </a:r>
            <a:endParaRPr lang="en-PH" sz="4300" b="1" dirty="0">
              <a:latin typeface="Trebuchet MS" panose="020B06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11353800" cy="5562600"/>
          </a:xfrm>
        </p:spPr>
        <p:txBody>
          <a:bodyPr>
            <a:normAutofit/>
          </a:bodyPr>
          <a:lstStyle/>
          <a:p>
            <a:pPr marL="36576" indent="0">
              <a:buNone/>
            </a:pP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The payment can now be done online or over-the-counter.</a:t>
            </a:r>
          </a:p>
          <a:p>
            <a:pPr marL="36576" indent="0">
              <a:buNone/>
            </a:pPr>
            <a:endParaRPr lang="en-PH" sz="2800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36576" indent="0">
              <a:buNone/>
            </a:pP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As soon as the payment has been made, the application will move to the next step.</a:t>
            </a:r>
            <a:endParaRPr lang="en-PH" sz="28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51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457200" y="152400"/>
            <a:ext cx="11506200" cy="838200"/>
          </a:xfrm>
        </p:spPr>
        <p:txBody>
          <a:bodyPr>
            <a:normAutofit/>
          </a:bodyPr>
          <a:lstStyle/>
          <a:p>
            <a:r>
              <a:rPr lang="en-PH" sz="4300" b="1" dirty="0" smtClean="0">
                <a:solidFill>
                  <a:srgbClr val="FFC000"/>
                </a:solidFill>
                <a:latin typeface="Trebuchet MS" panose="020B0603020202020204" pitchFamily="34" charset="0"/>
              </a:rPr>
              <a:t>Licensing</a:t>
            </a:r>
            <a:r>
              <a:rPr lang="en-PH" sz="4300" b="1" dirty="0" smtClean="0">
                <a:latin typeface="Trebuchet MS" panose="020B0603020202020204" pitchFamily="34" charset="0"/>
              </a:rPr>
              <a:t>  Process the Application</a:t>
            </a:r>
            <a:endParaRPr lang="en-PH" sz="4300" b="1" dirty="0">
              <a:latin typeface="Trebuchet MS" panose="020B06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11582400" cy="5562600"/>
          </a:xfrm>
        </p:spPr>
        <p:txBody>
          <a:bodyPr>
            <a:normAutofit/>
          </a:bodyPr>
          <a:lstStyle/>
          <a:p>
            <a:pPr marL="550926" indent="-514350">
              <a:buFont typeface="+mj-lt"/>
              <a:buAutoNum type="arabicPeriod"/>
            </a:pP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Open the application from the </a:t>
            </a:r>
            <a:r>
              <a:rPr lang="en-PH" sz="2800" b="1" dirty="0" smtClean="0">
                <a:latin typeface="Trebuchet MS" panose="020B0603020202020204" pitchFamily="34" charset="0"/>
                <a:ea typeface="Segoe UI Emoji" panose="020B0502040204020203" pitchFamily="34" charset="0"/>
              </a:rPr>
              <a:t>notification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menu or go to          </a:t>
            </a:r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Home-&gt; Business-&gt; Management-&gt; View Applications                 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and click the  </a:t>
            </a:r>
            <a:r>
              <a:rPr lang="en-PH" sz="2800" b="1" dirty="0" smtClean="0">
                <a:latin typeface="Trebuchet MS" panose="020B0603020202020204" pitchFamily="34" charset="0"/>
                <a:ea typeface="Segoe UI Emoji" panose="020B0502040204020203" pitchFamily="34" charset="0"/>
              </a:rPr>
              <a:t>For Release  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folder</a:t>
            </a:r>
          </a:p>
          <a:p>
            <a:pPr marL="550926" indent="-514350">
              <a:buFont typeface="+mj-lt"/>
              <a:buAutoNum type="arabicPeriod"/>
            </a:pPr>
            <a:endParaRPr lang="en-PH" sz="16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Review the requirements</a:t>
            </a:r>
          </a:p>
          <a:p>
            <a:pPr marL="550926" indent="-514350">
              <a:buFont typeface="+mj-lt"/>
              <a:buAutoNum type="arabicPeriod"/>
            </a:pPr>
            <a:endParaRPr lang="en-PH" sz="16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After the review, click </a:t>
            </a:r>
            <a:r>
              <a:rPr lang="en-PH" sz="2800" dirty="0">
                <a:latin typeface="Segoe UI Emoji" panose="020B0502040204020203" pitchFamily="34" charset="0"/>
                <a:ea typeface="Segoe UI Emoji" panose="020B0502040204020203" pitchFamily="34" charset="0"/>
              </a:rPr>
              <a:t>the  </a:t>
            </a:r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Release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 </a:t>
            </a:r>
            <a:r>
              <a:rPr lang="en-PH" sz="2800" dirty="0">
                <a:latin typeface="Segoe UI Emoji" panose="020B0502040204020203" pitchFamily="34" charset="0"/>
                <a:ea typeface="Segoe UI Emoji" panose="020B0502040204020203" pitchFamily="34" charset="0"/>
              </a:rPr>
              <a:t>button</a:t>
            </a:r>
            <a:endParaRPr lang="en-PH" sz="28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endParaRPr lang="en-PH" sz="16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Click </a:t>
            </a:r>
            <a:r>
              <a:rPr lang="en-PH" sz="2800" dirty="0">
                <a:latin typeface="Segoe UI Emoji" panose="020B0502040204020203" pitchFamily="34" charset="0"/>
                <a:ea typeface="Segoe UI Emoji" panose="020B0502040204020203" pitchFamily="34" charset="0"/>
              </a:rPr>
              <a:t>the  </a:t>
            </a:r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Issue Permit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 button</a:t>
            </a:r>
            <a:endParaRPr lang="en-PH" sz="1600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endParaRPr lang="en-PH" sz="16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Print the 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permit or send the permit as PDF via email</a:t>
            </a:r>
            <a:endParaRPr lang="en-PH" sz="28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60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447800" y="152400"/>
            <a:ext cx="10591800" cy="3352800"/>
          </a:xfrm>
        </p:spPr>
        <p:txBody>
          <a:bodyPr>
            <a:normAutofit/>
          </a:bodyPr>
          <a:lstStyle/>
          <a:p>
            <a:r>
              <a:rPr lang="en-PH" sz="5400" b="1" dirty="0" smtClean="0">
                <a:latin typeface="Trebuchet MS" panose="020B0603020202020204" pitchFamily="34" charset="0"/>
              </a:rPr>
              <a:t>Online Business </a:t>
            </a:r>
            <a:br>
              <a:rPr lang="en-PH" sz="5400" b="1" dirty="0" smtClean="0">
                <a:latin typeface="Trebuchet MS" panose="020B0603020202020204" pitchFamily="34" charset="0"/>
              </a:rPr>
            </a:br>
            <a:r>
              <a:rPr lang="en-PH" sz="5400" b="1" dirty="0" smtClean="0">
                <a:latin typeface="Trebuchet MS" panose="020B0603020202020204" pitchFamily="34" charset="0"/>
              </a:rPr>
              <a:t>Renewal</a:t>
            </a:r>
            <a:endParaRPr lang="en-PH" sz="5400" b="1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91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9956800" cy="716279"/>
          </a:xfrm>
        </p:spPr>
        <p:txBody>
          <a:bodyPr>
            <a:normAutofit/>
          </a:bodyPr>
          <a:lstStyle/>
          <a:p>
            <a:r>
              <a:rPr lang="en-PH" sz="3600" b="1" dirty="0" smtClean="0">
                <a:latin typeface="Trebuchet MS" panose="020B0603020202020204" pitchFamily="34" charset="0"/>
              </a:rPr>
              <a:t>Process</a:t>
            </a:r>
            <a:endParaRPr lang="en-PH" sz="3600" b="1" dirty="0">
              <a:latin typeface="Trebuchet MS" panose="020B06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1"/>
            <a:ext cx="11125200" cy="5638800"/>
          </a:xfrm>
        </p:spPr>
        <p:txBody>
          <a:bodyPr>
            <a:noAutofit/>
          </a:bodyPr>
          <a:lstStyle/>
          <a:p>
            <a:pPr marL="550926" indent="-514350">
              <a:buFont typeface="+mj-lt"/>
              <a:buAutoNum type="arabicPeriod"/>
            </a:pPr>
            <a:r>
              <a:rPr lang="en-PH" sz="24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The applicant will go to the  </a:t>
            </a:r>
            <a:r>
              <a:rPr lang="en-PH" sz="24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filipizen.com</a:t>
            </a:r>
            <a:r>
              <a:rPr lang="en-PH" sz="24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 website and choose the LGU partner</a:t>
            </a:r>
          </a:p>
          <a:p>
            <a:pPr marL="550926" indent="-514350">
              <a:buFont typeface="+mj-lt"/>
              <a:buAutoNum type="arabicPeriod"/>
            </a:pPr>
            <a:endParaRPr lang="en-PH" sz="14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r>
              <a:rPr lang="en-PH" sz="24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Select the  </a:t>
            </a:r>
            <a:r>
              <a:rPr lang="en-PH" sz="24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Renew Business Application</a:t>
            </a:r>
            <a:r>
              <a:rPr lang="en-PH" sz="24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 menu</a:t>
            </a:r>
          </a:p>
          <a:p>
            <a:pPr marL="550926" indent="-514350">
              <a:buFont typeface="+mj-lt"/>
              <a:buAutoNum type="arabicPeriod"/>
            </a:pPr>
            <a:endParaRPr lang="en-PH" sz="14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r>
              <a:rPr lang="en-PH" sz="24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Filling up of the required fields and on-screen data requirements</a:t>
            </a:r>
          </a:p>
          <a:p>
            <a:pPr marL="550926" indent="-514350">
              <a:buFont typeface="+mj-lt"/>
              <a:buAutoNum type="arabicPeriod"/>
            </a:pPr>
            <a:endParaRPr lang="en-PH" sz="14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r>
              <a:rPr lang="en-PH" sz="24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A tracking number is generated for reference</a:t>
            </a:r>
          </a:p>
          <a:p>
            <a:pPr marL="550926" indent="-514350">
              <a:buFont typeface="+mj-lt"/>
              <a:buAutoNum type="arabicPeriod"/>
            </a:pPr>
            <a:endParaRPr lang="en-PH" sz="14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r>
              <a:rPr lang="en-PH" sz="24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On final review or confirmation of the inputted information, the applicant must click the  </a:t>
            </a:r>
            <a:r>
              <a:rPr lang="en-PH" sz="24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Submit</a:t>
            </a:r>
            <a:r>
              <a:rPr lang="en-PH" sz="24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 button so that the application will be submitted to the LGU otherwise it will remain as draft</a:t>
            </a:r>
          </a:p>
        </p:txBody>
      </p:sp>
      <p:sp>
        <p:nvSpPr>
          <p:cNvPr id="4" name="Rectangle 3"/>
          <p:cNvSpPr/>
          <p:nvPr/>
        </p:nvSpPr>
        <p:spPr>
          <a:xfrm rot="10800000" flipV="1">
            <a:off x="609600" y="685801"/>
            <a:ext cx="115824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33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9956800" cy="1143000"/>
          </a:xfrm>
        </p:spPr>
        <p:txBody>
          <a:bodyPr>
            <a:normAutofit/>
          </a:bodyPr>
          <a:lstStyle/>
          <a:p>
            <a:r>
              <a:rPr lang="en-PH" sz="3800" b="1" dirty="0" smtClean="0">
                <a:latin typeface="Trebuchet MS" panose="020B0603020202020204" pitchFamily="34" charset="0"/>
              </a:rPr>
              <a:t>Online Business Renewal</a:t>
            </a:r>
            <a:endParaRPr lang="en-PH" sz="3800" b="1" dirty="0">
              <a:latin typeface="Trebuchet MS" panose="020B0603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 rot="10800000" flipV="1">
            <a:off x="609600" y="1021080"/>
            <a:ext cx="115824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210800" y="266700"/>
            <a:ext cx="1727200" cy="6096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</a:rPr>
              <a:t>Page 1</a:t>
            </a:r>
            <a:endParaRPr lang="en-PH" sz="2800" b="1" dirty="0">
              <a:solidFill>
                <a:srgbClr val="FFC000"/>
              </a:solidFill>
              <a:latin typeface="Trebuchet MS" panose="020B0603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14" y="1035517"/>
            <a:ext cx="9747985" cy="578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9956800" cy="1143000"/>
          </a:xfrm>
        </p:spPr>
        <p:txBody>
          <a:bodyPr>
            <a:normAutofit/>
          </a:bodyPr>
          <a:lstStyle/>
          <a:p>
            <a:r>
              <a:rPr lang="en-PH" sz="3800" b="1" dirty="0" smtClean="0">
                <a:latin typeface="Trebuchet MS" panose="020B0603020202020204" pitchFamily="34" charset="0"/>
              </a:rPr>
              <a:t>Online Business Renewal</a:t>
            </a:r>
            <a:endParaRPr lang="en-PH" sz="3800" b="1" dirty="0">
              <a:latin typeface="Trebuchet MS" panose="020B0603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 rot="10800000" flipV="1">
            <a:off x="609600" y="1021080"/>
            <a:ext cx="115824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210800" y="266700"/>
            <a:ext cx="1727200" cy="6096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</a:rPr>
              <a:t>Page 2</a:t>
            </a:r>
            <a:endParaRPr lang="en-PH" sz="2800" b="1" dirty="0">
              <a:solidFill>
                <a:srgbClr val="FFC000"/>
              </a:solidFill>
              <a:latin typeface="Trebuchet MS" panose="020B0603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66801"/>
            <a:ext cx="10210800" cy="575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0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9956800" cy="1143000"/>
          </a:xfrm>
        </p:spPr>
        <p:txBody>
          <a:bodyPr>
            <a:normAutofit/>
          </a:bodyPr>
          <a:lstStyle/>
          <a:p>
            <a:r>
              <a:rPr lang="en-PH" sz="3800" b="1" dirty="0" smtClean="0">
                <a:latin typeface="Trebuchet MS" panose="020B0603020202020204" pitchFamily="34" charset="0"/>
              </a:rPr>
              <a:t>Online Business Renewal</a:t>
            </a:r>
            <a:endParaRPr lang="en-PH" sz="3800" b="1" dirty="0">
              <a:latin typeface="Trebuchet MS" panose="020B0603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 rot="10800000" flipV="1">
            <a:off x="609600" y="1021080"/>
            <a:ext cx="115824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210800" y="266700"/>
            <a:ext cx="1727200" cy="6096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</a:rPr>
              <a:t>Page 3</a:t>
            </a:r>
            <a:endParaRPr lang="en-PH" sz="2800" b="1" dirty="0">
              <a:solidFill>
                <a:srgbClr val="FFC000"/>
              </a:solidFill>
              <a:latin typeface="Trebuchet MS" panose="020B0603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66801"/>
            <a:ext cx="10210800" cy="575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5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9956800" cy="1143000"/>
          </a:xfrm>
        </p:spPr>
        <p:txBody>
          <a:bodyPr>
            <a:normAutofit/>
          </a:bodyPr>
          <a:lstStyle/>
          <a:p>
            <a:r>
              <a:rPr lang="en-PH" sz="3800" b="1" dirty="0" smtClean="0">
                <a:latin typeface="Trebuchet MS" panose="020B0603020202020204" pitchFamily="34" charset="0"/>
              </a:rPr>
              <a:t>Online Business Renewal</a:t>
            </a:r>
            <a:endParaRPr lang="en-PH" sz="3800" b="1" dirty="0">
              <a:latin typeface="Trebuchet MS" panose="020B0603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 rot="10800000" flipV="1">
            <a:off x="609600" y="1021080"/>
            <a:ext cx="115824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210800" y="266700"/>
            <a:ext cx="1727200" cy="6096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</a:rPr>
              <a:t>Page 4</a:t>
            </a:r>
            <a:endParaRPr lang="en-PH" sz="2800" b="1" dirty="0">
              <a:solidFill>
                <a:srgbClr val="FFC000"/>
              </a:solidFill>
              <a:latin typeface="Trebuchet MS" panose="020B0603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21079"/>
            <a:ext cx="10210800" cy="575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05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9956800" cy="1143000"/>
          </a:xfrm>
        </p:spPr>
        <p:txBody>
          <a:bodyPr>
            <a:normAutofit/>
          </a:bodyPr>
          <a:lstStyle/>
          <a:p>
            <a:r>
              <a:rPr lang="en-PH" sz="3800" b="1" dirty="0" smtClean="0">
                <a:latin typeface="Trebuchet MS" panose="020B0603020202020204" pitchFamily="34" charset="0"/>
              </a:rPr>
              <a:t>Online Business Renewal</a:t>
            </a:r>
            <a:endParaRPr lang="en-PH" sz="3800" b="1" dirty="0">
              <a:latin typeface="Trebuchet MS" panose="020B0603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 rot="10800000" flipV="1">
            <a:off x="609600" y="1021080"/>
            <a:ext cx="115824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210800" y="266700"/>
            <a:ext cx="1727200" cy="6096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</a:rPr>
              <a:t>Page 5</a:t>
            </a:r>
            <a:endParaRPr lang="en-PH" sz="2800" b="1" dirty="0">
              <a:solidFill>
                <a:srgbClr val="FFC000"/>
              </a:solidFill>
              <a:latin typeface="Trebuchet MS" panose="020B0603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38" y="1043940"/>
            <a:ext cx="10272562" cy="579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9956800" cy="1143000"/>
          </a:xfrm>
        </p:spPr>
        <p:txBody>
          <a:bodyPr>
            <a:normAutofit/>
          </a:bodyPr>
          <a:lstStyle/>
          <a:p>
            <a:r>
              <a:rPr lang="en-PH" sz="3800" b="1" dirty="0" smtClean="0">
                <a:latin typeface="Trebuchet MS" panose="020B0603020202020204" pitchFamily="34" charset="0"/>
              </a:rPr>
              <a:t>Online Business Renewal</a:t>
            </a:r>
            <a:endParaRPr lang="en-PH" sz="3800" b="1" dirty="0">
              <a:latin typeface="Trebuchet MS" panose="020B0603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 rot="10800000" flipV="1">
            <a:off x="609600" y="1021080"/>
            <a:ext cx="115824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210800" y="266700"/>
            <a:ext cx="1727200" cy="6096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</a:rPr>
              <a:t>Page 6</a:t>
            </a:r>
            <a:endParaRPr lang="en-PH" sz="2800" b="1" dirty="0">
              <a:solidFill>
                <a:srgbClr val="FFC000"/>
              </a:solidFill>
              <a:latin typeface="Trebuchet MS" panose="020B0603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21078"/>
            <a:ext cx="10287000" cy="580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0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9956800" cy="716279"/>
          </a:xfrm>
        </p:spPr>
        <p:txBody>
          <a:bodyPr>
            <a:normAutofit/>
          </a:bodyPr>
          <a:lstStyle/>
          <a:p>
            <a:r>
              <a:rPr lang="en-PH" sz="3600" b="1" dirty="0" smtClean="0">
                <a:latin typeface="Trebuchet MS" panose="020B0603020202020204" pitchFamily="34" charset="0"/>
              </a:rPr>
              <a:t>Process</a:t>
            </a:r>
            <a:endParaRPr lang="en-PH" sz="3600" b="1" dirty="0">
              <a:latin typeface="Trebuchet MS" panose="020B06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1"/>
            <a:ext cx="11125200" cy="5638800"/>
          </a:xfrm>
        </p:spPr>
        <p:txBody>
          <a:bodyPr>
            <a:noAutofit/>
          </a:bodyPr>
          <a:lstStyle/>
          <a:p>
            <a:pPr marL="550926" indent="-514350">
              <a:buFont typeface="+mj-lt"/>
              <a:buAutoNum type="arabicPeriod"/>
            </a:pPr>
            <a:r>
              <a:rPr lang="en-PH" sz="24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The applicant will go to the  </a:t>
            </a:r>
            <a:r>
              <a:rPr lang="en-PH" sz="24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filipizen.com</a:t>
            </a:r>
            <a:r>
              <a:rPr lang="en-PH" sz="24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 website and choose the LGU partner</a:t>
            </a:r>
          </a:p>
          <a:p>
            <a:pPr marL="550926" indent="-514350">
              <a:buFont typeface="+mj-lt"/>
              <a:buAutoNum type="arabicPeriod"/>
            </a:pPr>
            <a:endParaRPr lang="en-PH" sz="14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r>
              <a:rPr lang="en-PH" sz="24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Select the  </a:t>
            </a:r>
            <a:r>
              <a:rPr lang="en-PH" sz="24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Online Business Registration</a:t>
            </a:r>
            <a:r>
              <a:rPr lang="en-PH" sz="24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 menu</a:t>
            </a:r>
          </a:p>
          <a:p>
            <a:pPr marL="550926" indent="-514350">
              <a:buFont typeface="+mj-lt"/>
              <a:buAutoNum type="arabicPeriod"/>
            </a:pPr>
            <a:endParaRPr lang="en-PH" sz="14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r>
              <a:rPr lang="en-PH" sz="24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Filling up of the required fields and on-screen data requirements</a:t>
            </a:r>
          </a:p>
          <a:p>
            <a:pPr marL="550926" indent="-514350">
              <a:buFont typeface="+mj-lt"/>
              <a:buAutoNum type="arabicPeriod"/>
            </a:pPr>
            <a:endParaRPr lang="en-PH" sz="14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r>
              <a:rPr lang="en-PH" sz="24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A tracking number is generated for reference</a:t>
            </a:r>
          </a:p>
          <a:p>
            <a:pPr marL="550926" indent="-514350">
              <a:buFont typeface="+mj-lt"/>
              <a:buAutoNum type="arabicPeriod"/>
            </a:pPr>
            <a:endParaRPr lang="en-PH" sz="14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r>
              <a:rPr lang="en-PH" sz="24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On final review or confirmation of the inputted information, the applicant must click the  </a:t>
            </a:r>
            <a:r>
              <a:rPr lang="en-PH" sz="24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Submit</a:t>
            </a:r>
            <a:r>
              <a:rPr lang="en-PH" sz="24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 button so that the application will be submitted to the LGU otherwise it will remain as draft</a:t>
            </a:r>
          </a:p>
        </p:txBody>
      </p:sp>
      <p:sp>
        <p:nvSpPr>
          <p:cNvPr id="4" name="Rectangle 3"/>
          <p:cNvSpPr/>
          <p:nvPr/>
        </p:nvSpPr>
        <p:spPr>
          <a:xfrm rot="10800000" flipV="1">
            <a:off x="609600" y="685801"/>
            <a:ext cx="115824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8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9956800" cy="1143000"/>
          </a:xfrm>
        </p:spPr>
        <p:txBody>
          <a:bodyPr>
            <a:normAutofit/>
          </a:bodyPr>
          <a:lstStyle/>
          <a:p>
            <a:r>
              <a:rPr lang="en-PH" sz="3800" b="1" dirty="0" smtClean="0">
                <a:latin typeface="Trebuchet MS" panose="020B0603020202020204" pitchFamily="34" charset="0"/>
              </a:rPr>
              <a:t>Online Business Renewal</a:t>
            </a:r>
            <a:endParaRPr lang="en-PH" sz="3800" b="1" dirty="0">
              <a:latin typeface="Trebuchet MS" panose="020B0603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 rot="10800000" flipV="1">
            <a:off x="609600" y="1021080"/>
            <a:ext cx="115824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210800" y="266700"/>
            <a:ext cx="1727200" cy="6096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</a:rPr>
              <a:t>Page 7</a:t>
            </a:r>
            <a:endParaRPr lang="en-PH" sz="2800" b="1" dirty="0">
              <a:solidFill>
                <a:srgbClr val="FFC000"/>
              </a:solidFill>
              <a:latin typeface="Trebuchet MS" panose="020B0603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25" y="1021079"/>
            <a:ext cx="10201175" cy="575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24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9956800" cy="1143000"/>
          </a:xfrm>
        </p:spPr>
        <p:txBody>
          <a:bodyPr>
            <a:normAutofit/>
          </a:bodyPr>
          <a:lstStyle/>
          <a:p>
            <a:r>
              <a:rPr lang="en-PH" sz="3800" b="1" dirty="0" smtClean="0">
                <a:latin typeface="Trebuchet MS" panose="020B0603020202020204" pitchFamily="34" charset="0"/>
              </a:rPr>
              <a:t>Online Business Renewal</a:t>
            </a:r>
            <a:endParaRPr lang="en-PH" sz="3800" b="1" dirty="0">
              <a:latin typeface="Trebuchet MS" panose="020B0603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 rot="10800000" flipV="1">
            <a:off x="609600" y="1021080"/>
            <a:ext cx="115824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210800" y="266700"/>
            <a:ext cx="1727200" cy="6096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</a:rPr>
              <a:t>Page 8</a:t>
            </a:r>
            <a:endParaRPr lang="en-PH" sz="2800" b="1" dirty="0">
              <a:solidFill>
                <a:srgbClr val="FFC000"/>
              </a:solidFill>
              <a:latin typeface="Trebuchet MS" panose="020B0603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66800"/>
            <a:ext cx="10210800" cy="575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5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9956800" cy="1143000"/>
          </a:xfrm>
        </p:spPr>
        <p:txBody>
          <a:bodyPr>
            <a:normAutofit/>
          </a:bodyPr>
          <a:lstStyle/>
          <a:p>
            <a:r>
              <a:rPr lang="en-PH" sz="3800" b="1" dirty="0" smtClean="0">
                <a:latin typeface="Trebuchet MS" panose="020B0603020202020204" pitchFamily="34" charset="0"/>
              </a:rPr>
              <a:t>Online Business Renewal</a:t>
            </a:r>
            <a:endParaRPr lang="en-PH" sz="3800" b="1" dirty="0">
              <a:latin typeface="Trebuchet MS" panose="020B0603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 rot="10800000" flipV="1">
            <a:off x="609600" y="1021080"/>
            <a:ext cx="115824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210800" y="266700"/>
            <a:ext cx="1727200" cy="6096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</a:rPr>
              <a:t>Page 9</a:t>
            </a:r>
            <a:endParaRPr lang="en-PH" sz="2800" b="1" dirty="0">
              <a:solidFill>
                <a:srgbClr val="FFC000"/>
              </a:solidFill>
              <a:latin typeface="Trebuchet MS" panose="020B0603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80437"/>
            <a:ext cx="10134600" cy="571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28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9956800" cy="1143000"/>
          </a:xfrm>
        </p:spPr>
        <p:txBody>
          <a:bodyPr>
            <a:normAutofit/>
          </a:bodyPr>
          <a:lstStyle/>
          <a:p>
            <a:r>
              <a:rPr lang="en-PH" sz="3800" b="1" dirty="0" smtClean="0">
                <a:latin typeface="Trebuchet MS" panose="020B0603020202020204" pitchFamily="34" charset="0"/>
              </a:rPr>
              <a:t>Online Business Renewal</a:t>
            </a:r>
            <a:endParaRPr lang="en-PH" sz="3800" b="1" dirty="0">
              <a:latin typeface="Trebuchet MS" panose="020B0603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 rot="10800000" flipV="1">
            <a:off x="609600" y="1021080"/>
            <a:ext cx="115824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210800" y="266700"/>
            <a:ext cx="1727200" cy="6096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</a:rPr>
              <a:t>Page 10</a:t>
            </a:r>
            <a:endParaRPr lang="en-PH" sz="2800" b="1" dirty="0">
              <a:solidFill>
                <a:srgbClr val="FFC000"/>
              </a:solidFill>
              <a:latin typeface="Trebuchet MS" panose="020B0603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50759"/>
            <a:ext cx="10134600" cy="571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9956800" cy="1143000"/>
          </a:xfrm>
        </p:spPr>
        <p:txBody>
          <a:bodyPr>
            <a:normAutofit/>
          </a:bodyPr>
          <a:lstStyle/>
          <a:p>
            <a:r>
              <a:rPr lang="en-PH" sz="3800" b="1" dirty="0" smtClean="0">
                <a:latin typeface="Trebuchet MS" panose="020B0603020202020204" pitchFamily="34" charset="0"/>
              </a:rPr>
              <a:t>Online Business Renewal</a:t>
            </a:r>
            <a:endParaRPr lang="en-PH" sz="3800" b="1" dirty="0">
              <a:latin typeface="Trebuchet MS" panose="020B0603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 rot="10800000" flipV="1">
            <a:off x="609600" y="1021080"/>
            <a:ext cx="115824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210800" y="266700"/>
            <a:ext cx="1727200" cy="6096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</a:rPr>
              <a:t>Page 11</a:t>
            </a:r>
            <a:endParaRPr lang="en-PH" sz="2800" b="1" dirty="0">
              <a:solidFill>
                <a:srgbClr val="FFC000"/>
              </a:solidFill>
              <a:latin typeface="Trebuchet MS" panose="020B0603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15464"/>
            <a:ext cx="10210800" cy="575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5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9956800" cy="1143000"/>
          </a:xfrm>
        </p:spPr>
        <p:txBody>
          <a:bodyPr>
            <a:normAutofit/>
          </a:bodyPr>
          <a:lstStyle/>
          <a:p>
            <a:r>
              <a:rPr lang="en-PH" sz="3800" b="1" dirty="0" smtClean="0">
                <a:latin typeface="Trebuchet MS" panose="020B0603020202020204" pitchFamily="34" charset="0"/>
              </a:rPr>
              <a:t>Online Business Renewal</a:t>
            </a:r>
            <a:endParaRPr lang="en-PH" sz="3800" b="1" dirty="0">
              <a:latin typeface="Trebuchet MS" panose="020B0603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 rot="10800000" flipV="1">
            <a:off x="609600" y="1021080"/>
            <a:ext cx="115824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210800" y="266700"/>
            <a:ext cx="1727200" cy="6096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</a:rPr>
              <a:t>Page 12</a:t>
            </a:r>
            <a:endParaRPr lang="en-PH" sz="2800" b="1" dirty="0">
              <a:solidFill>
                <a:srgbClr val="FFC000"/>
              </a:solidFill>
              <a:latin typeface="Trebuchet MS" panose="020B0603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43940"/>
            <a:ext cx="10210800" cy="575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7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9956800" cy="1143000"/>
          </a:xfrm>
        </p:spPr>
        <p:txBody>
          <a:bodyPr>
            <a:normAutofit/>
          </a:bodyPr>
          <a:lstStyle/>
          <a:p>
            <a:r>
              <a:rPr lang="en-PH" sz="3800" b="1" dirty="0" smtClean="0">
                <a:latin typeface="Trebuchet MS" panose="020B0603020202020204" pitchFamily="34" charset="0"/>
              </a:rPr>
              <a:t>Online Business Renewal</a:t>
            </a:r>
            <a:endParaRPr lang="en-PH" sz="3800" b="1" dirty="0">
              <a:latin typeface="Trebuchet MS" panose="020B0603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 rot="10800000" flipV="1">
            <a:off x="609600" y="1021080"/>
            <a:ext cx="115824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210800" y="266700"/>
            <a:ext cx="1727200" cy="6096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</a:rPr>
              <a:t>Page 13</a:t>
            </a:r>
            <a:endParaRPr lang="en-PH" sz="2800" b="1" dirty="0">
              <a:solidFill>
                <a:srgbClr val="FFC000"/>
              </a:solidFill>
              <a:latin typeface="Trebuchet MS" panose="020B0603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43939"/>
            <a:ext cx="10210800" cy="575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9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447800" y="152400"/>
            <a:ext cx="10591800" cy="5105400"/>
          </a:xfrm>
        </p:spPr>
        <p:txBody>
          <a:bodyPr>
            <a:normAutofit/>
          </a:bodyPr>
          <a:lstStyle/>
          <a:p>
            <a:r>
              <a:rPr lang="en-PH" sz="5400" b="1" dirty="0" smtClean="0">
                <a:latin typeface="Trebuchet MS" panose="020B0603020202020204" pitchFamily="34" charset="0"/>
              </a:rPr>
              <a:t>Process Online </a:t>
            </a:r>
            <a:br>
              <a:rPr lang="en-PH" sz="5400" b="1" dirty="0" smtClean="0">
                <a:latin typeface="Trebuchet MS" panose="020B0603020202020204" pitchFamily="34" charset="0"/>
              </a:rPr>
            </a:br>
            <a:r>
              <a:rPr lang="en-PH" sz="5400" b="1" dirty="0" smtClean="0">
                <a:latin typeface="Trebuchet MS" panose="020B0603020202020204" pitchFamily="34" charset="0"/>
              </a:rPr>
              <a:t>Business Renewal</a:t>
            </a:r>
            <a:br>
              <a:rPr lang="en-PH" sz="5400" b="1" dirty="0" smtClean="0">
                <a:latin typeface="Trebuchet MS" panose="020B0603020202020204" pitchFamily="34" charset="0"/>
              </a:rPr>
            </a:br>
            <a:r>
              <a:rPr lang="en-PH" sz="5400" b="1" dirty="0" smtClean="0">
                <a:latin typeface="Trebuchet MS" panose="020B0603020202020204" pitchFamily="34" charset="0"/>
              </a:rPr>
              <a:t/>
            </a:r>
            <a:br>
              <a:rPr lang="en-PH" sz="5400" b="1" dirty="0" smtClean="0">
                <a:latin typeface="Trebuchet MS" panose="020B0603020202020204" pitchFamily="34" charset="0"/>
              </a:rPr>
            </a:br>
            <a:r>
              <a:rPr lang="en-PH" sz="5400" b="1" dirty="0" smtClean="0">
                <a:solidFill>
                  <a:srgbClr val="FFC000"/>
                </a:solidFill>
                <a:latin typeface="Trebuchet MS" panose="020B0603020202020204" pitchFamily="34" charset="0"/>
              </a:rPr>
              <a:t>LGU Level</a:t>
            </a:r>
            <a:endParaRPr lang="en-PH" sz="5400" b="1" dirty="0">
              <a:solidFill>
                <a:srgbClr val="FFC000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9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9956800" cy="716279"/>
          </a:xfrm>
        </p:spPr>
        <p:txBody>
          <a:bodyPr>
            <a:normAutofit/>
          </a:bodyPr>
          <a:lstStyle/>
          <a:p>
            <a:r>
              <a:rPr lang="en-PH" sz="3600" b="1" dirty="0" smtClean="0">
                <a:latin typeface="Trebuchet MS" panose="020B0603020202020204" pitchFamily="34" charset="0"/>
              </a:rPr>
              <a:t>Process</a:t>
            </a:r>
            <a:endParaRPr lang="en-PH" sz="3600" b="1" dirty="0">
              <a:latin typeface="Trebuchet MS" panose="020B06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1"/>
            <a:ext cx="11125200" cy="5638800"/>
          </a:xfrm>
        </p:spPr>
        <p:txBody>
          <a:bodyPr>
            <a:noAutofit/>
          </a:bodyPr>
          <a:lstStyle/>
          <a:p>
            <a:pPr marL="550926" indent="-514350">
              <a:buFont typeface="+mj-lt"/>
              <a:buAutoNum type="arabicPeriod"/>
            </a:pPr>
            <a:r>
              <a:rPr lang="en-PH" sz="24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The user will go to the menu  </a:t>
            </a:r>
            <a:r>
              <a:rPr lang="en-PH" sz="24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Home-&gt; Business-&gt; Online-&gt; View Online Applications</a:t>
            </a:r>
            <a:endParaRPr lang="en-PH" sz="14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r>
              <a:rPr lang="en-PH" sz="24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Select the  </a:t>
            </a:r>
            <a:r>
              <a:rPr lang="en-PH" sz="24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Open</a:t>
            </a:r>
            <a:r>
              <a:rPr lang="en-PH" sz="24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 menu item and open a particular record</a:t>
            </a:r>
            <a:endParaRPr lang="en-PH" sz="14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r>
              <a:rPr lang="en-PH" sz="24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Review the information and attachments</a:t>
            </a:r>
            <a:endParaRPr lang="en-PH" sz="14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r>
              <a:rPr lang="en-PH" sz="24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Once completed, click the  </a:t>
            </a:r>
            <a:r>
              <a:rPr lang="en-PH" sz="24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Approve for Processing</a:t>
            </a:r>
            <a:r>
              <a:rPr lang="en-PH" sz="24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 button and this will create an official business application record, and will go through the internal workflow process in processing a business application</a:t>
            </a:r>
          </a:p>
          <a:p>
            <a:pPr marL="550926" indent="-514350">
              <a:buFont typeface="+mj-lt"/>
              <a:buAutoNum type="arabicPeriod"/>
            </a:pPr>
            <a:r>
              <a:rPr lang="en-PH" sz="24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An email will be sent to the applicant notifying the current status of the application</a:t>
            </a:r>
          </a:p>
          <a:p>
            <a:pPr marL="550926" indent="-514350">
              <a:buFont typeface="+mj-lt"/>
              <a:buAutoNum type="arabicPeriod"/>
            </a:pPr>
            <a:r>
              <a:rPr lang="en-PH" sz="24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An email will be sent again as soon as the application is approved for payment</a:t>
            </a:r>
          </a:p>
          <a:p>
            <a:pPr marL="550926" indent="-514350">
              <a:buFont typeface="+mj-lt"/>
              <a:buAutoNum type="arabicPeriod"/>
            </a:pPr>
            <a:r>
              <a:rPr lang="en-PH" sz="24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After payment made, releasing and issuance permit is performed </a:t>
            </a:r>
          </a:p>
        </p:txBody>
      </p:sp>
      <p:sp>
        <p:nvSpPr>
          <p:cNvPr id="4" name="Rectangle 3"/>
          <p:cNvSpPr/>
          <p:nvPr/>
        </p:nvSpPr>
        <p:spPr>
          <a:xfrm rot="10800000" flipV="1">
            <a:off x="609600" y="685801"/>
            <a:ext cx="115824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8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9956800" cy="1143000"/>
          </a:xfrm>
        </p:spPr>
        <p:txBody>
          <a:bodyPr>
            <a:normAutofit/>
          </a:bodyPr>
          <a:lstStyle/>
          <a:p>
            <a:r>
              <a:rPr lang="en-PH" sz="4300" b="1" dirty="0" smtClean="0">
                <a:latin typeface="Trebuchet MS" panose="020B0603020202020204" pitchFamily="34" charset="0"/>
              </a:rPr>
              <a:t>Processing </a:t>
            </a:r>
            <a:r>
              <a:rPr lang="en-PH" sz="4300" b="1" dirty="0" smtClean="0">
                <a:latin typeface="Trebuchet MS" panose="020B0603020202020204" pitchFamily="34" charset="0"/>
              </a:rPr>
              <a:t>Online Business Renewal</a:t>
            </a:r>
            <a:endParaRPr lang="en-PH" sz="4300" b="1" dirty="0">
              <a:latin typeface="Trebuchet MS" panose="020B0603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 rot="10800000" flipV="1">
            <a:off x="609600" y="1021080"/>
            <a:ext cx="115824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210800" y="266700"/>
            <a:ext cx="1727200" cy="6096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</a:rPr>
              <a:t>Page 1</a:t>
            </a:r>
            <a:endParaRPr lang="en-PH" sz="2800" b="1" dirty="0">
              <a:solidFill>
                <a:srgbClr val="FFC000"/>
              </a:solidFill>
              <a:latin typeface="Trebuchet MS" panose="020B0603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66800"/>
            <a:ext cx="11354726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9956800" cy="1143000"/>
          </a:xfrm>
        </p:spPr>
        <p:txBody>
          <a:bodyPr>
            <a:normAutofit/>
          </a:bodyPr>
          <a:lstStyle/>
          <a:p>
            <a:r>
              <a:rPr lang="en-PH" sz="4300" b="1" dirty="0" smtClean="0">
                <a:latin typeface="Trebuchet MS" panose="020B0603020202020204" pitchFamily="34" charset="0"/>
              </a:rPr>
              <a:t>Online Business Registration</a:t>
            </a:r>
            <a:endParaRPr lang="en-PH" sz="4300" b="1" dirty="0">
              <a:latin typeface="Trebuchet MS" panose="020B0603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 rot="10800000" flipV="1">
            <a:off x="609600" y="1021080"/>
            <a:ext cx="115824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210800" y="266700"/>
            <a:ext cx="1727200" cy="6096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</a:rPr>
              <a:t>Page 1</a:t>
            </a:r>
            <a:endParaRPr lang="en-PH" sz="2800" b="1" dirty="0">
              <a:solidFill>
                <a:srgbClr val="FFC000"/>
              </a:solidFill>
              <a:latin typeface="Trebuchet MS" panose="020B0603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43001"/>
            <a:ext cx="110588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2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9956800" cy="1143000"/>
          </a:xfrm>
        </p:spPr>
        <p:txBody>
          <a:bodyPr>
            <a:normAutofit/>
          </a:bodyPr>
          <a:lstStyle/>
          <a:p>
            <a:r>
              <a:rPr lang="en-PH" sz="4300" b="1" dirty="0" smtClean="0">
                <a:latin typeface="Trebuchet MS" panose="020B0603020202020204" pitchFamily="34" charset="0"/>
              </a:rPr>
              <a:t>Processing </a:t>
            </a:r>
            <a:r>
              <a:rPr lang="en-PH" sz="4300" b="1" dirty="0" smtClean="0">
                <a:latin typeface="Trebuchet MS" panose="020B0603020202020204" pitchFamily="34" charset="0"/>
              </a:rPr>
              <a:t>Online Business Renewal</a:t>
            </a:r>
            <a:endParaRPr lang="en-PH" sz="4300" b="1" dirty="0">
              <a:latin typeface="Trebuchet MS" panose="020B0603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 rot="10800000" flipV="1">
            <a:off x="609600" y="1021080"/>
            <a:ext cx="115824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210800" y="266700"/>
            <a:ext cx="1727200" cy="6096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</a:rPr>
              <a:t>Page 2</a:t>
            </a:r>
            <a:endParaRPr lang="en-PH" sz="2800" b="1" dirty="0">
              <a:solidFill>
                <a:srgbClr val="FFC000"/>
              </a:solidFill>
              <a:latin typeface="Trebuchet MS" panose="020B0603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43940"/>
            <a:ext cx="11432857" cy="566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7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9956800" cy="1143000"/>
          </a:xfrm>
        </p:spPr>
        <p:txBody>
          <a:bodyPr>
            <a:normAutofit/>
          </a:bodyPr>
          <a:lstStyle/>
          <a:p>
            <a:r>
              <a:rPr lang="en-PH" sz="4300" b="1" dirty="0" smtClean="0">
                <a:latin typeface="Trebuchet MS" panose="020B0603020202020204" pitchFamily="34" charset="0"/>
              </a:rPr>
              <a:t>Processing </a:t>
            </a:r>
            <a:r>
              <a:rPr lang="en-PH" sz="4300" b="1" dirty="0" smtClean="0">
                <a:latin typeface="Trebuchet MS" panose="020B0603020202020204" pitchFamily="34" charset="0"/>
              </a:rPr>
              <a:t>Online Business Renewal</a:t>
            </a:r>
            <a:endParaRPr lang="en-PH" sz="4300" b="1" dirty="0">
              <a:latin typeface="Trebuchet MS" panose="020B0603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 rot="10800000" flipV="1">
            <a:off x="609600" y="1021080"/>
            <a:ext cx="115824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210800" y="266700"/>
            <a:ext cx="1727200" cy="6096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</a:rPr>
              <a:t>Page 3</a:t>
            </a:r>
            <a:endParaRPr lang="en-PH" sz="2800" b="1" dirty="0">
              <a:solidFill>
                <a:srgbClr val="FFC000"/>
              </a:solidFill>
              <a:latin typeface="Trebuchet MS" panose="020B0603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66800"/>
            <a:ext cx="10820400" cy="576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18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9956800" cy="1143000"/>
          </a:xfrm>
        </p:spPr>
        <p:txBody>
          <a:bodyPr>
            <a:normAutofit/>
          </a:bodyPr>
          <a:lstStyle/>
          <a:p>
            <a:r>
              <a:rPr lang="en-PH" sz="4300" b="1" dirty="0" smtClean="0">
                <a:latin typeface="Trebuchet MS" panose="020B0603020202020204" pitchFamily="34" charset="0"/>
              </a:rPr>
              <a:t>Processing </a:t>
            </a:r>
            <a:r>
              <a:rPr lang="en-PH" sz="4300" b="1" dirty="0" smtClean="0">
                <a:latin typeface="Trebuchet MS" panose="020B0603020202020204" pitchFamily="34" charset="0"/>
              </a:rPr>
              <a:t>Online Business Renewal</a:t>
            </a:r>
            <a:endParaRPr lang="en-PH" sz="4300" b="1" dirty="0">
              <a:latin typeface="Trebuchet MS" panose="020B0603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 rot="10800000" flipV="1">
            <a:off x="609600" y="1021080"/>
            <a:ext cx="115824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210800" y="266700"/>
            <a:ext cx="1727200" cy="6096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</a:rPr>
              <a:t>Page 4</a:t>
            </a:r>
            <a:endParaRPr lang="en-PH" sz="2800" b="1" dirty="0">
              <a:solidFill>
                <a:srgbClr val="FFC000"/>
              </a:solidFill>
              <a:latin typeface="Trebuchet MS" panose="020B0603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42313"/>
            <a:ext cx="11328400" cy="575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04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457200" y="152400"/>
            <a:ext cx="11506200" cy="838200"/>
          </a:xfrm>
        </p:spPr>
        <p:txBody>
          <a:bodyPr>
            <a:normAutofit/>
          </a:bodyPr>
          <a:lstStyle/>
          <a:p>
            <a:r>
              <a:rPr lang="en-PH" sz="4300" b="1" dirty="0" smtClean="0">
                <a:solidFill>
                  <a:srgbClr val="FFC000"/>
                </a:solidFill>
                <a:latin typeface="Trebuchet MS" panose="020B0603020202020204" pitchFamily="34" charset="0"/>
              </a:rPr>
              <a:t>MHO</a:t>
            </a:r>
            <a:r>
              <a:rPr lang="en-PH" sz="4300" b="1" dirty="0" smtClean="0">
                <a:latin typeface="Trebuchet MS" panose="020B0603020202020204" pitchFamily="34" charset="0"/>
              </a:rPr>
              <a:t> Assess The Application</a:t>
            </a:r>
            <a:endParaRPr lang="en-PH" sz="4300" b="1" dirty="0">
              <a:latin typeface="Trebuchet MS" panose="020B06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11582400" cy="5562600"/>
          </a:xfrm>
        </p:spPr>
        <p:txBody>
          <a:bodyPr>
            <a:normAutofit/>
          </a:bodyPr>
          <a:lstStyle/>
          <a:p>
            <a:pPr marL="550926" indent="-514350">
              <a:buFont typeface="+mj-lt"/>
              <a:buAutoNum type="arabicPeriod"/>
            </a:pP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Open the application from the </a:t>
            </a:r>
            <a:r>
              <a:rPr lang="en-PH" sz="2800" b="1" dirty="0" smtClean="0">
                <a:latin typeface="Trebuchet MS" panose="020B0603020202020204" pitchFamily="34" charset="0"/>
                <a:ea typeface="Segoe UI Emoji" panose="020B0502040204020203" pitchFamily="34" charset="0"/>
              </a:rPr>
              <a:t>notification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menu or go to          </a:t>
            </a:r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Home-&gt; Business-&gt; Management-&gt; View Applications                 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and click the  </a:t>
            </a:r>
            <a:r>
              <a:rPr lang="en-PH" sz="2800" b="1" dirty="0" smtClean="0">
                <a:latin typeface="Trebuchet MS" panose="020B0603020202020204" pitchFamily="34" charset="0"/>
                <a:ea typeface="Segoe UI Emoji" panose="020B0502040204020203" pitchFamily="34" charset="0"/>
              </a:rPr>
              <a:t>MHO 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folder</a:t>
            </a:r>
          </a:p>
          <a:p>
            <a:pPr marL="550926" indent="-514350">
              <a:buFont typeface="+mj-lt"/>
              <a:buAutoNum type="arabicPeriod"/>
            </a:pPr>
            <a:endParaRPr lang="en-PH" sz="16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Click the  </a:t>
            </a:r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Assign To Me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 button </a:t>
            </a:r>
          </a:p>
          <a:p>
            <a:pPr marL="550926" indent="-514350">
              <a:buFont typeface="+mj-lt"/>
              <a:buAutoNum type="arabicPeriod"/>
            </a:pPr>
            <a:endParaRPr lang="en-PH" sz="16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Click </a:t>
            </a:r>
            <a:r>
              <a:rPr lang="en-PH" sz="2800" dirty="0">
                <a:latin typeface="Segoe UI Emoji" panose="020B0502040204020203" pitchFamily="34" charset="0"/>
                <a:ea typeface="Segoe UI Emoji" panose="020B0502040204020203" pitchFamily="34" charset="0"/>
              </a:rPr>
              <a:t>the  </a:t>
            </a:r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MHO Fees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 menu item</a:t>
            </a:r>
          </a:p>
          <a:p>
            <a:pPr marL="550926" indent="-514350">
              <a:buFont typeface="+mj-lt"/>
              <a:buAutoNum type="arabicPeriod"/>
            </a:pPr>
            <a:endParaRPr lang="en-PH" sz="16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r>
              <a:rPr lang="en-PH" sz="2800" dirty="0">
                <a:latin typeface="Segoe UI Emoji" panose="020B0502040204020203" pitchFamily="34" charset="0"/>
                <a:ea typeface="Segoe UI Emoji" panose="020B0502040204020203" pitchFamily="34" charset="0"/>
              </a:rPr>
              <a:t>Click the  </a:t>
            </a:r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Add Fee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 button </a:t>
            </a:r>
          </a:p>
          <a:p>
            <a:pPr marL="550926" indent="-514350">
              <a:buFont typeface="+mj-lt"/>
              <a:buAutoNum type="arabicPeriod"/>
            </a:pPr>
            <a:endParaRPr lang="en-PH" sz="16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After completely added the fees, click </a:t>
            </a:r>
            <a:r>
              <a:rPr lang="en-PH" sz="2800" dirty="0">
                <a:latin typeface="Segoe UI Emoji" panose="020B0502040204020203" pitchFamily="34" charset="0"/>
                <a:ea typeface="Segoe UI Emoji" panose="020B0502040204020203" pitchFamily="34" charset="0"/>
              </a:rPr>
              <a:t>the  </a:t>
            </a:r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Submit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 button</a:t>
            </a:r>
          </a:p>
        </p:txBody>
      </p:sp>
    </p:spTree>
    <p:extLst>
      <p:ext uri="{BB962C8B-B14F-4D97-AF65-F5344CB8AC3E}">
        <p14:creationId xmlns:p14="http://schemas.microsoft.com/office/powerpoint/2010/main" val="257637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457200" y="152400"/>
            <a:ext cx="11506200" cy="838200"/>
          </a:xfrm>
        </p:spPr>
        <p:txBody>
          <a:bodyPr>
            <a:normAutofit/>
          </a:bodyPr>
          <a:lstStyle/>
          <a:p>
            <a:r>
              <a:rPr lang="en-PH" sz="4300" b="1" dirty="0" smtClean="0">
                <a:solidFill>
                  <a:srgbClr val="FFC000"/>
                </a:solidFill>
                <a:latin typeface="Trebuchet MS" panose="020B0603020202020204" pitchFamily="34" charset="0"/>
              </a:rPr>
              <a:t>MPDO</a:t>
            </a:r>
            <a:r>
              <a:rPr lang="en-PH" sz="4300" b="1" dirty="0" smtClean="0">
                <a:latin typeface="Trebuchet MS" panose="020B0603020202020204" pitchFamily="34" charset="0"/>
              </a:rPr>
              <a:t> Assess The Application</a:t>
            </a:r>
            <a:endParaRPr lang="en-PH" sz="4300" b="1" dirty="0">
              <a:latin typeface="Trebuchet MS" panose="020B06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11582400" cy="5562600"/>
          </a:xfrm>
        </p:spPr>
        <p:txBody>
          <a:bodyPr>
            <a:normAutofit/>
          </a:bodyPr>
          <a:lstStyle/>
          <a:p>
            <a:pPr marL="550926" indent="-514350">
              <a:buFont typeface="+mj-lt"/>
              <a:buAutoNum type="arabicPeriod"/>
            </a:pP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Open the application from the </a:t>
            </a:r>
            <a:r>
              <a:rPr lang="en-PH" sz="2800" b="1" dirty="0" smtClean="0">
                <a:latin typeface="Trebuchet MS" panose="020B0603020202020204" pitchFamily="34" charset="0"/>
                <a:ea typeface="Segoe UI Emoji" panose="020B0502040204020203" pitchFamily="34" charset="0"/>
              </a:rPr>
              <a:t>notification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menu or go to          </a:t>
            </a:r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Home-&gt; Business-&gt; Management-&gt; View Applications                 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and click the  </a:t>
            </a:r>
            <a:r>
              <a:rPr lang="en-PH" sz="2800" b="1" dirty="0" smtClean="0">
                <a:latin typeface="Trebuchet MS" panose="020B0603020202020204" pitchFamily="34" charset="0"/>
                <a:ea typeface="Segoe UI Emoji" panose="020B0502040204020203" pitchFamily="34" charset="0"/>
              </a:rPr>
              <a:t>MPDO 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folder</a:t>
            </a:r>
          </a:p>
          <a:p>
            <a:pPr marL="550926" indent="-514350">
              <a:buFont typeface="+mj-lt"/>
              <a:buAutoNum type="arabicPeriod"/>
            </a:pPr>
            <a:endParaRPr lang="en-PH" sz="16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Click the  </a:t>
            </a:r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Assign To Me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 button </a:t>
            </a:r>
          </a:p>
          <a:p>
            <a:pPr marL="550926" indent="-514350">
              <a:buFont typeface="+mj-lt"/>
              <a:buAutoNum type="arabicPeriod"/>
            </a:pPr>
            <a:endParaRPr lang="en-PH" sz="16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Click </a:t>
            </a:r>
            <a:r>
              <a:rPr lang="en-PH" sz="2800" dirty="0">
                <a:latin typeface="Segoe UI Emoji" panose="020B0502040204020203" pitchFamily="34" charset="0"/>
                <a:ea typeface="Segoe UI Emoji" panose="020B0502040204020203" pitchFamily="34" charset="0"/>
              </a:rPr>
              <a:t>the  </a:t>
            </a:r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MPDO Fees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 menu item</a:t>
            </a:r>
          </a:p>
          <a:p>
            <a:pPr marL="550926" indent="-514350">
              <a:buFont typeface="+mj-lt"/>
              <a:buAutoNum type="arabicPeriod"/>
            </a:pPr>
            <a:endParaRPr lang="en-PH" sz="16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r>
              <a:rPr lang="en-PH" sz="2800" dirty="0">
                <a:latin typeface="Segoe UI Emoji" panose="020B0502040204020203" pitchFamily="34" charset="0"/>
                <a:ea typeface="Segoe UI Emoji" panose="020B0502040204020203" pitchFamily="34" charset="0"/>
              </a:rPr>
              <a:t>Click the  </a:t>
            </a:r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Add Fee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 button </a:t>
            </a:r>
          </a:p>
          <a:p>
            <a:pPr marL="550926" indent="-514350">
              <a:buFont typeface="+mj-lt"/>
              <a:buAutoNum type="arabicPeriod"/>
            </a:pPr>
            <a:endParaRPr lang="en-PH" sz="16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After completely added the fees, click </a:t>
            </a:r>
            <a:r>
              <a:rPr lang="en-PH" sz="2800" dirty="0">
                <a:latin typeface="Segoe UI Emoji" panose="020B0502040204020203" pitchFamily="34" charset="0"/>
                <a:ea typeface="Segoe UI Emoji" panose="020B0502040204020203" pitchFamily="34" charset="0"/>
              </a:rPr>
              <a:t>the  </a:t>
            </a:r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Submit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 button</a:t>
            </a:r>
          </a:p>
        </p:txBody>
      </p:sp>
    </p:spTree>
    <p:extLst>
      <p:ext uri="{BB962C8B-B14F-4D97-AF65-F5344CB8AC3E}">
        <p14:creationId xmlns:p14="http://schemas.microsoft.com/office/powerpoint/2010/main" val="108054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457200" y="152400"/>
            <a:ext cx="11506200" cy="838200"/>
          </a:xfrm>
        </p:spPr>
        <p:txBody>
          <a:bodyPr>
            <a:normAutofit/>
          </a:bodyPr>
          <a:lstStyle/>
          <a:p>
            <a:r>
              <a:rPr lang="en-PH" sz="4300" b="1" dirty="0" smtClean="0">
                <a:solidFill>
                  <a:srgbClr val="FFC000"/>
                </a:solidFill>
                <a:latin typeface="Trebuchet MS" panose="020B0603020202020204" pitchFamily="34" charset="0"/>
              </a:rPr>
              <a:t>Assessor</a:t>
            </a:r>
            <a:r>
              <a:rPr lang="en-PH" sz="4300" b="1" dirty="0" smtClean="0">
                <a:latin typeface="Trebuchet MS" panose="020B0603020202020204" pitchFamily="34" charset="0"/>
              </a:rPr>
              <a:t> Assess The Application</a:t>
            </a:r>
            <a:endParaRPr lang="en-PH" sz="4300" b="1" dirty="0">
              <a:latin typeface="Trebuchet MS" panose="020B06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11582400" cy="5562600"/>
          </a:xfrm>
        </p:spPr>
        <p:txBody>
          <a:bodyPr>
            <a:normAutofit/>
          </a:bodyPr>
          <a:lstStyle/>
          <a:p>
            <a:pPr marL="550926" indent="-514350">
              <a:buFont typeface="+mj-lt"/>
              <a:buAutoNum type="arabicPeriod"/>
            </a:pP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Open the application from the </a:t>
            </a:r>
            <a:r>
              <a:rPr lang="en-PH" sz="2800" b="1" dirty="0" smtClean="0">
                <a:latin typeface="Trebuchet MS" panose="020B0603020202020204" pitchFamily="34" charset="0"/>
                <a:ea typeface="Segoe UI Emoji" panose="020B0502040204020203" pitchFamily="34" charset="0"/>
              </a:rPr>
              <a:t>notification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menu or go to          </a:t>
            </a:r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Home-&gt; Business-&gt; Management-&gt; View Applications                 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and click the  </a:t>
            </a:r>
            <a:r>
              <a:rPr lang="en-PH" sz="2800" b="1" dirty="0" smtClean="0">
                <a:latin typeface="Trebuchet MS" panose="020B0603020202020204" pitchFamily="34" charset="0"/>
                <a:ea typeface="Segoe UI Emoji" panose="020B0502040204020203" pitchFamily="34" charset="0"/>
              </a:rPr>
              <a:t>Assign Assessor 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folder</a:t>
            </a:r>
          </a:p>
          <a:p>
            <a:pPr marL="550926" indent="-514350">
              <a:buFont typeface="+mj-lt"/>
              <a:buAutoNum type="arabicPeriod"/>
            </a:pPr>
            <a:endParaRPr lang="en-PH" sz="16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Click the  </a:t>
            </a:r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Assign To Me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 button </a:t>
            </a:r>
          </a:p>
          <a:p>
            <a:pPr marL="550926" indent="-514350">
              <a:buFont typeface="+mj-lt"/>
              <a:buAutoNum type="arabicPeriod"/>
            </a:pPr>
            <a:endParaRPr lang="en-PH" sz="16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Click </a:t>
            </a:r>
            <a:r>
              <a:rPr lang="en-PH" sz="2800" dirty="0">
                <a:latin typeface="Segoe UI Emoji" panose="020B0502040204020203" pitchFamily="34" charset="0"/>
                <a:ea typeface="Segoe UI Emoji" panose="020B0502040204020203" pitchFamily="34" charset="0"/>
              </a:rPr>
              <a:t>the  </a:t>
            </a:r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Assessment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 menu item</a:t>
            </a:r>
          </a:p>
          <a:p>
            <a:pPr marL="550926" indent="-514350">
              <a:buFont typeface="+mj-lt"/>
              <a:buAutoNum type="arabicPeriod"/>
            </a:pPr>
            <a:endParaRPr lang="en-PH" sz="16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r>
              <a:rPr lang="en-PH" sz="2800" dirty="0">
                <a:latin typeface="Segoe UI Emoji" panose="020B0502040204020203" pitchFamily="34" charset="0"/>
                <a:ea typeface="Segoe UI Emoji" panose="020B0502040204020203" pitchFamily="34" charset="0"/>
              </a:rPr>
              <a:t>Click the  </a:t>
            </a:r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Assess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 button and provide the necessary information to output the correct computation of fees</a:t>
            </a:r>
          </a:p>
          <a:p>
            <a:pPr marL="550926" indent="-514350">
              <a:buFont typeface="+mj-lt"/>
              <a:buAutoNum type="arabicPeriod"/>
            </a:pPr>
            <a:endParaRPr lang="en-PH" sz="16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After completely assessed, click </a:t>
            </a:r>
            <a:r>
              <a:rPr lang="en-PH" sz="2800" dirty="0">
                <a:latin typeface="Segoe UI Emoji" panose="020B0502040204020203" pitchFamily="34" charset="0"/>
                <a:ea typeface="Segoe UI Emoji" panose="020B0502040204020203" pitchFamily="34" charset="0"/>
              </a:rPr>
              <a:t>the  </a:t>
            </a:r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Submit for Approval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 button</a:t>
            </a:r>
          </a:p>
        </p:txBody>
      </p:sp>
    </p:spTree>
    <p:extLst>
      <p:ext uri="{BB962C8B-B14F-4D97-AF65-F5344CB8AC3E}">
        <p14:creationId xmlns:p14="http://schemas.microsoft.com/office/powerpoint/2010/main" val="350598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457200" y="152400"/>
            <a:ext cx="11506200" cy="838200"/>
          </a:xfrm>
        </p:spPr>
        <p:txBody>
          <a:bodyPr>
            <a:normAutofit/>
          </a:bodyPr>
          <a:lstStyle/>
          <a:p>
            <a:r>
              <a:rPr lang="en-PH" sz="4300" b="1" dirty="0" smtClean="0">
                <a:solidFill>
                  <a:srgbClr val="FFC000"/>
                </a:solidFill>
                <a:latin typeface="Trebuchet MS" panose="020B0603020202020204" pitchFamily="34" charset="0"/>
              </a:rPr>
              <a:t>Approver</a:t>
            </a:r>
            <a:r>
              <a:rPr lang="en-PH" sz="4300" b="1" dirty="0" smtClean="0">
                <a:latin typeface="Trebuchet MS" panose="020B0603020202020204" pitchFamily="34" charset="0"/>
              </a:rPr>
              <a:t> Approves The Application</a:t>
            </a:r>
            <a:endParaRPr lang="en-PH" sz="4300" b="1" dirty="0">
              <a:latin typeface="Trebuchet MS" panose="020B06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11582400" cy="5562600"/>
          </a:xfrm>
        </p:spPr>
        <p:txBody>
          <a:bodyPr>
            <a:normAutofit/>
          </a:bodyPr>
          <a:lstStyle/>
          <a:p>
            <a:pPr marL="550926" indent="-514350">
              <a:buFont typeface="+mj-lt"/>
              <a:buAutoNum type="arabicPeriod"/>
            </a:pP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Open the application from the </a:t>
            </a:r>
            <a:r>
              <a:rPr lang="en-PH" sz="2800" b="1" dirty="0" smtClean="0">
                <a:latin typeface="Trebuchet MS" panose="020B0603020202020204" pitchFamily="34" charset="0"/>
                <a:ea typeface="Segoe UI Emoji" panose="020B0502040204020203" pitchFamily="34" charset="0"/>
              </a:rPr>
              <a:t>notification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menu or go to          </a:t>
            </a:r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Home-&gt; Business-&gt; Management-&gt; View Applications                 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and click the  </a:t>
            </a:r>
            <a:r>
              <a:rPr lang="en-PH" sz="2800" b="1" dirty="0" smtClean="0">
                <a:latin typeface="Trebuchet MS" panose="020B0603020202020204" pitchFamily="34" charset="0"/>
                <a:ea typeface="Segoe UI Emoji" panose="020B0502040204020203" pitchFamily="34" charset="0"/>
              </a:rPr>
              <a:t>Approval 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folder</a:t>
            </a:r>
          </a:p>
          <a:p>
            <a:pPr marL="550926" indent="-514350">
              <a:buFont typeface="+mj-lt"/>
              <a:buAutoNum type="arabicPeriod"/>
            </a:pPr>
            <a:endParaRPr lang="en-PH" sz="16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Click the  </a:t>
            </a:r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Assign To Me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 button </a:t>
            </a:r>
          </a:p>
          <a:p>
            <a:pPr marL="550926" indent="-514350">
              <a:buFont typeface="+mj-lt"/>
              <a:buAutoNum type="arabicPeriod"/>
            </a:pPr>
            <a:endParaRPr lang="en-PH" sz="16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Click </a:t>
            </a:r>
            <a:r>
              <a:rPr lang="en-PH" sz="2800" dirty="0">
                <a:latin typeface="Segoe UI Emoji" panose="020B0502040204020203" pitchFamily="34" charset="0"/>
                <a:ea typeface="Segoe UI Emoji" panose="020B0502040204020203" pitchFamily="34" charset="0"/>
              </a:rPr>
              <a:t>the  </a:t>
            </a:r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Assessment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 menu item to review the fees</a:t>
            </a:r>
          </a:p>
          <a:p>
            <a:pPr marL="550926" indent="-514350">
              <a:buFont typeface="+mj-lt"/>
              <a:buAutoNum type="arabicPeriod"/>
            </a:pPr>
            <a:endParaRPr lang="en-PH" sz="16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Click </a:t>
            </a:r>
            <a:r>
              <a:rPr lang="en-PH" sz="2800" dirty="0">
                <a:latin typeface="Segoe UI Emoji" panose="020B0502040204020203" pitchFamily="34" charset="0"/>
                <a:ea typeface="Segoe UI Emoji" panose="020B0502040204020203" pitchFamily="34" charset="0"/>
              </a:rPr>
              <a:t>the  </a:t>
            </a:r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Approve </a:t>
            </a:r>
            <a:r>
              <a:rPr lang="en-PH" sz="2800" b="1" dirty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F</a:t>
            </a:r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or Payment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 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button to marked the application as ‘for-payment’  and then an email sent to the applicant notifying that the application is ready for payment</a:t>
            </a:r>
            <a:endParaRPr lang="en-PH" sz="28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24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457200" y="152400"/>
            <a:ext cx="11506200" cy="838200"/>
          </a:xfrm>
        </p:spPr>
        <p:txBody>
          <a:bodyPr>
            <a:normAutofit/>
          </a:bodyPr>
          <a:lstStyle/>
          <a:p>
            <a:r>
              <a:rPr lang="en-PH" sz="4300" b="1" dirty="0" smtClean="0">
                <a:solidFill>
                  <a:srgbClr val="FFC000"/>
                </a:solidFill>
                <a:latin typeface="Trebuchet MS" panose="020B0603020202020204" pitchFamily="34" charset="0"/>
              </a:rPr>
              <a:t>BFP</a:t>
            </a:r>
            <a:r>
              <a:rPr lang="en-PH" sz="4300" b="1" dirty="0" smtClean="0">
                <a:latin typeface="Trebuchet MS" panose="020B0603020202020204" pitchFamily="34" charset="0"/>
              </a:rPr>
              <a:t>  Process the Application</a:t>
            </a:r>
            <a:endParaRPr lang="en-PH" sz="4300" b="1" dirty="0">
              <a:latin typeface="Trebuchet MS" panose="020B06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11582400" cy="5562600"/>
          </a:xfrm>
        </p:spPr>
        <p:txBody>
          <a:bodyPr>
            <a:normAutofit/>
          </a:bodyPr>
          <a:lstStyle/>
          <a:p>
            <a:pPr marL="550926" indent="-514350">
              <a:buFont typeface="+mj-lt"/>
              <a:buAutoNum type="arabicPeriod"/>
            </a:pP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Open the application from the </a:t>
            </a:r>
            <a:r>
              <a:rPr lang="en-PH" sz="2800" b="1" dirty="0" smtClean="0">
                <a:latin typeface="Trebuchet MS" panose="020B0603020202020204" pitchFamily="34" charset="0"/>
                <a:ea typeface="Segoe UI Emoji" panose="020B0502040204020203" pitchFamily="34" charset="0"/>
              </a:rPr>
              <a:t>notification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menu or go to          </a:t>
            </a:r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Home-&gt; Business-&gt; Management-&gt; View Applications                 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and click the  </a:t>
            </a:r>
            <a:r>
              <a:rPr lang="en-PH" sz="2800" b="1" dirty="0" smtClean="0">
                <a:latin typeface="Trebuchet MS" panose="020B0603020202020204" pitchFamily="34" charset="0"/>
                <a:ea typeface="Segoe UI Emoji" panose="020B0502040204020203" pitchFamily="34" charset="0"/>
              </a:rPr>
              <a:t>BFP  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folder</a:t>
            </a:r>
          </a:p>
          <a:p>
            <a:pPr marL="550926" indent="-514350">
              <a:buFont typeface="+mj-lt"/>
              <a:buAutoNum type="arabicPeriod"/>
            </a:pPr>
            <a:endParaRPr lang="en-PH" sz="16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Click the  </a:t>
            </a:r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Assign To Me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 button </a:t>
            </a:r>
          </a:p>
          <a:p>
            <a:pPr marL="550926" indent="-514350">
              <a:buFont typeface="+mj-lt"/>
              <a:buAutoNum type="arabicPeriod"/>
            </a:pPr>
            <a:endParaRPr lang="en-PH" sz="16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Compute the fees for payment</a:t>
            </a:r>
          </a:p>
          <a:p>
            <a:pPr marL="550926" indent="-514350">
              <a:buFont typeface="+mj-lt"/>
              <a:buAutoNum type="arabicPeriod"/>
            </a:pPr>
            <a:endParaRPr lang="en-PH" sz="16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Once completed, click </a:t>
            </a:r>
            <a:r>
              <a:rPr lang="en-PH" sz="2800" dirty="0">
                <a:latin typeface="Segoe UI Emoji" panose="020B0502040204020203" pitchFamily="34" charset="0"/>
                <a:ea typeface="Segoe UI Emoji" panose="020B0502040204020203" pitchFamily="34" charset="0"/>
              </a:rPr>
              <a:t>the  </a:t>
            </a:r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Submit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 button</a:t>
            </a:r>
          </a:p>
        </p:txBody>
      </p:sp>
    </p:spTree>
    <p:extLst>
      <p:ext uri="{BB962C8B-B14F-4D97-AF65-F5344CB8AC3E}">
        <p14:creationId xmlns:p14="http://schemas.microsoft.com/office/powerpoint/2010/main" val="425123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457200" y="152400"/>
            <a:ext cx="11506200" cy="838200"/>
          </a:xfrm>
        </p:spPr>
        <p:txBody>
          <a:bodyPr>
            <a:normAutofit/>
          </a:bodyPr>
          <a:lstStyle/>
          <a:p>
            <a:r>
              <a:rPr lang="en-PH" sz="4300" b="1" dirty="0" smtClean="0">
                <a:latin typeface="Trebuchet MS" panose="020B0603020202020204" pitchFamily="34" charset="0"/>
              </a:rPr>
              <a:t>Process </a:t>
            </a:r>
            <a:r>
              <a:rPr lang="en-PH" sz="4300" b="1" dirty="0" smtClean="0">
                <a:latin typeface="Trebuchet MS" panose="020B0603020202020204" pitchFamily="34" charset="0"/>
              </a:rPr>
              <a:t>the Payment</a:t>
            </a:r>
            <a:endParaRPr lang="en-PH" sz="4300" b="1" dirty="0">
              <a:latin typeface="Trebuchet MS" panose="020B06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11353800" cy="5562600"/>
          </a:xfrm>
        </p:spPr>
        <p:txBody>
          <a:bodyPr>
            <a:normAutofit/>
          </a:bodyPr>
          <a:lstStyle/>
          <a:p>
            <a:pPr marL="36576" indent="0">
              <a:buNone/>
            </a:pP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The payment can now be done online or over-the-counter.</a:t>
            </a:r>
          </a:p>
          <a:p>
            <a:pPr marL="36576" indent="0">
              <a:buNone/>
            </a:pPr>
            <a:endParaRPr lang="en-PH" sz="2800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36576" indent="0">
              <a:buNone/>
            </a:pP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As soon as the payment has been made, the application will move to the next step.</a:t>
            </a:r>
            <a:endParaRPr lang="en-PH" sz="28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2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457200" y="152400"/>
            <a:ext cx="11506200" cy="838200"/>
          </a:xfrm>
        </p:spPr>
        <p:txBody>
          <a:bodyPr>
            <a:normAutofit/>
          </a:bodyPr>
          <a:lstStyle/>
          <a:p>
            <a:r>
              <a:rPr lang="en-PH" sz="4300" b="1" dirty="0" smtClean="0">
                <a:solidFill>
                  <a:srgbClr val="FFC000"/>
                </a:solidFill>
                <a:latin typeface="Trebuchet MS" panose="020B0603020202020204" pitchFamily="34" charset="0"/>
              </a:rPr>
              <a:t>Licensing</a:t>
            </a:r>
            <a:r>
              <a:rPr lang="en-PH" sz="4300" b="1" dirty="0" smtClean="0">
                <a:latin typeface="Trebuchet MS" panose="020B0603020202020204" pitchFamily="34" charset="0"/>
              </a:rPr>
              <a:t>  Process the Application</a:t>
            </a:r>
            <a:endParaRPr lang="en-PH" sz="4300" b="1" dirty="0">
              <a:latin typeface="Trebuchet MS" panose="020B06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11582400" cy="5562600"/>
          </a:xfrm>
        </p:spPr>
        <p:txBody>
          <a:bodyPr>
            <a:normAutofit/>
          </a:bodyPr>
          <a:lstStyle/>
          <a:p>
            <a:pPr marL="550926" indent="-514350">
              <a:buFont typeface="+mj-lt"/>
              <a:buAutoNum type="arabicPeriod"/>
            </a:pP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Open the application from the </a:t>
            </a:r>
            <a:r>
              <a:rPr lang="en-PH" sz="2800" b="1" dirty="0" smtClean="0">
                <a:latin typeface="Trebuchet MS" panose="020B0603020202020204" pitchFamily="34" charset="0"/>
                <a:ea typeface="Segoe UI Emoji" panose="020B0502040204020203" pitchFamily="34" charset="0"/>
              </a:rPr>
              <a:t>notification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menu or go to          </a:t>
            </a:r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Home-&gt; Business-&gt; Management-&gt; View Applications                 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and click the  </a:t>
            </a:r>
            <a:r>
              <a:rPr lang="en-PH" sz="2800" b="1" dirty="0" smtClean="0">
                <a:latin typeface="Trebuchet MS" panose="020B0603020202020204" pitchFamily="34" charset="0"/>
                <a:ea typeface="Segoe UI Emoji" panose="020B0502040204020203" pitchFamily="34" charset="0"/>
              </a:rPr>
              <a:t>For Release  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folder</a:t>
            </a:r>
          </a:p>
          <a:p>
            <a:pPr marL="550926" indent="-514350">
              <a:buFont typeface="+mj-lt"/>
              <a:buAutoNum type="arabicPeriod"/>
            </a:pPr>
            <a:endParaRPr lang="en-PH" sz="16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Review the requirements</a:t>
            </a:r>
          </a:p>
          <a:p>
            <a:pPr marL="550926" indent="-514350">
              <a:buFont typeface="+mj-lt"/>
              <a:buAutoNum type="arabicPeriod"/>
            </a:pPr>
            <a:endParaRPr lang="en-PH" sz="16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After the review, click </a:t>
            </a:r>
            <a:r>
              <a:rPr lang="en-PH" sz="2800" dirty="0">
                <a:latin typeface="Segoe UI Emoji" panose="020B0502040204020203" pitchFamily="34" charset="0"/>
                <a:ea typeface="Segoe UI Emoji" panose="020B0502040204020203" pitchFamily="34" charset="0"/>
              </a:rPr>
              <a:t>the  </a:t>
            </a:r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Release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 </a:t>
            </a:r>
            <a:r>
              <a:rPr lang="en-PH" sz="2800" dirty="0">
                <a:latin typeface="Segoe UI Emoji" panose="020B0502040204020203" pitchFamily="34" charset="0"/>
                <a:ea typeface="Segoe UI Emoji" panose="020B0502040204020203" pitchFamily="34" charset="0"/>
              </a:rPr>
              <a:t>button</a:t>
            </a:r>
            <a:endParaRPr lang="en-PH" sz="28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endParaRPr lang="en-PH" sz="16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Click </a:t>
            </a:r>
            <a:r>
              <a:rPr lang="en-PH" sz="2800" dirty="0">
                <a:latin typeface="Segoe UI Emoji" panose="020B0502040204020203" pitchFamily="34" charset="0"/>
                <a:ea typeface="Segoe UI Emoji" panose="020B0502040204020203" pitchFamily="34" charset="0"/>
              </a:rPr>
              <a:t>the  </a:t>
            </a:r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  <a:ea typeface="Segoe UI Emoji" panose="020B0502040204020203" pitchFamily="34" charset="0"/>
              </a:rPr>
              <a:t>Issue Permit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 button</a:t>
            </a:r>
            <a:endParaRPr lang="en-PH" sz="1600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endParaRPr lang="en-PH" sz="16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550926" indent="-514350">
              <a:buFont typeface="+mj-lt"/>
              <a:buAutoNum type="arabicPeriod"/>
            </a:pP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Print the </a:t>
            </a:r>
            <a:r>
              <a:rPr lang="en-PH" sz="28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permit or send the permit as PDF via email</a:t>
            </a:r>
            <a:endParaRPr lang="en-PH" sz="2800" dirty="0" smtClean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54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9956800" cy="1143000"/>
          </a:xfrm>
        </p:spPr>
        <p:txBody>
          <a:bodyPr>
            <a:normAutofit/>
          </a:bodyPr>
          <a:lstStyle/>
          <a:p>
            <a:r>
              <a:rPr lang="en-PH" sz="4300" b="1" dirty="0" smtClean="0">
                <a:latin typeface="Trebuchet MS" panose="020B0603020202020204" pitchFamily="34" charset="0"/>
              </a:rPr>
              <a:t>Online Business Registration</a:t>
            </a:r>
            <a:endParaRPr lang="en-PH" sz="4300" b="1" dirty="0">
              <a:latin typeface="Trebuchet MS" panose="020B0603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 rot="10800000" flipV="1">
            <a:off x="609600" y="1021080"/>
            <a:ext cx="115824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210800" y="266700"/>
            <a:ext cx="1727200" cy="6096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</a:rPr>
              <a:t>Page 2</a:t>
            </a:r>
            <a:endParaRPr lang="en-PH" sz="2800" b="1" dirty="0">
              <a:solidFill>
                <a:srgbClr val="FFC000"/>
              </a:solidFill>
              <a:latin typeface="Trebuchet MS" panose="020B0603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98864"/>
            <a:ext cx="11201400" cy="571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9956800" cy="1143000"/>
          </a:xfrm>
        </p:spPr>
        <p:txBody>
          <a:bodyPr>
            <a:normAutofit/>
          </a:bodyPr>
          <a:lstStyle/>
          <a:p>
            <a:r>
              <a:rPr lang="en-PH" sz="4300" b="1" dirty="0" smtClean="0">
                <a:latin typeface="Trebuchet MS" panose="020B0603020202020204" pitchFamily="34" charset="0"/>
              </a:rPr>
              <a:t>Online Business Registration</a:t>
            </a:r>
            <a:endParaRPr lang="en-PH" sz="4300" b="1" dirty="0">
              <a:latin typeface="Trebuchet MS" panose="020B0603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 rot="10800000" flipV="1">
            <a:off x="609600" y="1021080"/>
            <a:ext cx="115824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210800" y="266700"/>
            <a:ext cx="1727200" cy="6096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</a:rPr>
              <a:t>Page 3</a:t>
            </a:r>
            <a:endParaRPr lang="en-PH" sz="2800" b="1" dirty="0">
              <a:solidFill>
                <a:srgbClr val="FFC000"/>
              </a:solidFill>
              <a:latin typeface="Trebuchet MS" panose="020B0603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31" y="1066800"/>
            <a:ext cx="11208242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20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9956800" cy="1143000"/>
          </a:xfrm>
        </p:spPr>
        <p:txBody>
          <a:bodyPr>
            <a:normAutofit/>
          </a:bodyPr>
          <a:lstStyle/>
          <a:p>
            <a:r>
              <a:rPr lang="en-PH" sz="4300" b="1" dirty="0" smtClean="0">
                <a:latin typeface="Trebuchet MS" panose="020B0603020202020204" pitchFamily="34" charset="0"/>
              </a:rPr>
              <a:t>Online Business Registration</a:t>
            </a:r>
            <a:endParaRPr lang="en-PH" sz="4300" b="1" dirty="0">
              <a:latin typeface="Trebuchet MS" panose="020B0603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 rot="10800000" flipV="1">
            <a:off x="609600" y="1021080"/>
            <a:ext cx="115824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210800" y="266700"/>
            <a:ext cx="1727200" cy="6096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PH" sz="2800" b="1" dirty="0" smtClean="0">
                <a:solidFill>
                  <a:srgbClr val="FFC000"/>
                </a:solidFill>
                <a:latin typeface="Trebuchet MS" panose="020B0603020202020204" pitchFamily="34" charset="0"/>
              </a:rPr>
              <a:t>Page 4</a:t>
            </a:r>
            <a:endParaRPr lang="en-PH" sz="2800" b="1" dirty="0">
              <a:solidFill>
                <a:srgbClr val="FFC000"/>
              </a:solidFill>
              <a:latin typeface="Trebuchet MS" panose="020B0603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66800"/>
            <a:ext cx="11208244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12878</TotalTime>
  <Words>1473</Words>
  <Application>Microsoft Office PowerPoint</Application>
  <PresentationFormat>Widescreen</PresentationFormat>
  <Paragraphs>293</Paragraphs>
  <Slides>69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Arial</vt:lpstr>
      <vt:lpstr>Calibri</vt:lpstr>
      <vt:lpstr>Franklin Gothic Book</vt:lpstr>
      <vt:lpstr>Segoe UI Emoji</vt:lpstr>
      <vt:lpstr>Trebuchet MS</vt:lpstr>
      <vt:lpstr>Wingdings 2</vt:lpstr>
      <vt:lpstr>Technic</vt:lpstr>
      <vt:lpstr>Filipizen Transactions</vt:lpstr>
      <vt:lpstr>Filipizen Transactions</vt:lpstr>
      <vt:lpstr>Payment Gateway Providers</vt:lpstr>
      <vt:lpstr>Online Business  Registration</vt:lpstr>
      <vt:lpstr>Process</vt:lpstr>
      <vt:lpstr>Online Business Registration</vt:lpstr>
      <vt:lpstr>Online Business Registration</vt:lpstr>
      <vt:lpstr>Online Business Registration</vt:lpstr>
      <vt:lpstr>Online Business Registration</vt:lpstr>
      <vt:lpstr>Online Business Registration</vt:lpstr>
      <vt:lpstr>Online Business Registration</vt:lpstr>
      <vt:lpstr>Online Business Registration</vt:lpstr>
      <vt:lpstr>Online Business Registration</vt:lpstr>
      <vt:lpstr>Online Business Registration</vt:lpstr>
      <vt:lpstr>Online Business Registration</vt:lpstr>
      <vt:lpstr>Online Business Registration</vt:lpstr>
      <vt:lpstr>Online Business Registration</vt:lpstr>
      <vt:lpstr>Online Business Registration</vt:lpstr>
      <vt:lpstr>Online Business Registration</vt:lpstr>
      <vt:lpstr>Online Business Registration</vt:lpstr>
      <vt:lpstr>Online Business Registration</vt:lpstr>
      <vt:lpstr>Online Business Registration</vt:lpstr>
      <vt:lpstr>Online Business Registration</vt:lpstr>
      <vt:lpstr>Online Business Registration</vt:lpstr>
      <vt:lpstr>Online Business Registration</vt:lpstr>
      <vt:lpstr>Process Online  Business Registration  LGU Level</vt:lpstr>
      <vt:lpstr>Process</vt:lpstr>
      <vt:lpstr>Processing Online Business Registration</vt:lpstr>
      <vt:lpstr>Processing Online Business Registration</vt:lpstr>
      <vt:lpstr>Processing Online Business Registration</vt:lpstr>
      <vt:lpstr>Processing Online Business Registration</vt:lpstr>
      <vt:lpstr>Processing Online Business Registration</vt:lpstr>
      <vt:lpstr>Processing Online Business Registration</vt:lpstr>
      <vt:lpstr>OBO Assess The Application</vt:lpstr>
      <vt:lpstr>MHO Assess The Application</vt:lpstr>
      <vt:lpstr>MPDO Assess The Application</vt:lpstr>
      <vt:lpstr>Assessor Assess The Application</vt:lpstr>
      <vt:lpstr>Approver Approves The Application</vt:lpstr>
      <vt:lpstr>BFP  Process the Application</vt:lpstr>
      <vt:lpstr>Process the Payment</vt:lpstr>
      <vt:lpstr>Licensing  Process the Application</vt:lpstr>
      <vt:lpstr>Online Business  Renewal</vt:lpstr>
      <vt:lpstr>Process</vt:lpstr>
      <vt:lpstr>Online Business Renewal</vt:lpstr>
      <vt:lpstr>Online Business Renewal</vt:lpstr>
      <vt:lpstr>Online Business Renewal</vt:lpstr>
      <vt:lpstr>Online Business Renewal</vt:lpstr>
      <vt:lpstr>Online Business Renewal</vt:lpstr>
      <vt:lpstr>Online Business Renewal</vt:lpstr>
      <vt:lpstr>Online Business Renewal</vt:lpstr>
      <vt:lpstr>Online Business Renewal</vt:lpstr>
      <vt:lpstr>Online Business Renewal</vt:lpstr>
      <vt:lpstr>Online Business Renewal</vt:lpstr>
      <vt:lpstr>Online Business Renewal</vt:lpstr>
      <vt:lpstr>Online Business Renewal</vt:lpstr>
      <vt:lpstr>Online Business Renewal</vt:lpstr>
      <vt:lpstr>Process Online  Business Renewal  LGU Level</vt:lpstr>
      <vt:lpstr>Process</vt:lpstr>
      <vt:lpstr>Processing Online Business Renewal</vt:lpstr>
      <vt:lpstr>Processing Online Business Renewal</vt:lpstr>
      <vt:lpstr>Processing Online Business Renewal</vt:lpstr>
      <vt:lpstr>Processing Online Business Renewal</vt:lpstr>
      <vt:lpstr>MHO Assess The Application</vt:lpstr>
      <vt:lpstr>MPDO Assess The Application</vt:lpstr>
      <vt:lpstr>Assessor Assess The Application</vt:lpstr>
      <vt:lpstr>Approver Approves The Application</vt:lpstr>
      <vt:lpstr>BFP  Process the Application</vt:lpstr>
      <vt:lpstr>Process the Payment</vt:lpstr>
      <vt:lpstr>Licensing  Process the Application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ETRACS Administration and Users Training</dc:title>
  <dc:creator>Rameses</dc:creator>
  <cp:lastModifiedBy>Worgie Flores</cp:lastModifiedBy>
  <cp:revision>2350</cp:revision>
  <dcterms:created xsi:type="dcterms:W3CDTF">2006-08-16T00:00:00Z</dcterms:created>
  <dcterms:modified xsi:type="dcterms:W3CDTF">2023-10-08T10:33:01Z</dcterms:modified>
</cp:coreProperties>
</file>